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6" r:id="rId11"/>
    <p:sldId id="287" r:id="rId12"/>
    <p:sldId id="288" r:id="rId13"/>
    <p:sldId id="289" r:id="rId14"/>
    <p:sldId id="290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4" r:id="rId32"/>
    <p:sldId id="28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87" autoAdjust="0"/>
  </p:normalViewPr>
  <p:slideViewPr>
    <p:cSldViewPr>
      <p:cViewPr varScale="1">
        <p:scale>
          <a:sx n="70" d="100"/>
          <a:sy n="70" d="100"/>
        </p:scale>
        <p:origin x="-11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3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C8E44A-95A5-48CD-B30B-0FDE7EFFF1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CB5FD-2EF8-4752-ACFD-CB92437C67C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				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02AAC-841F-4A4F-9D5A-4BBC0A91F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2B72F-97F6-44D5-824A-9B9A5B641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56CC9-C60E-484B-AEF8-AF249E830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683B4B-C400-4F30-B6FB-82224916F9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5AA5A6-D41E-4403-903E-6705DD605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3D320B-6A31-4B71-B5AD-174E636C5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C71DCC-BD18-4BFF-8AEE-C92D34F35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F6B6F-4EC7-41DD-9A2E-78B7A03BD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D5FB4-93A7-4D24-99FE-2038677F4A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95298-879C-4892-B3AE-014C2843B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70B9-1359-47AF-976B-491117759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68387-A93B-43F9-951A-3B76AEA42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7CDB-7B27-4790-BA02-8A97369C4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3B19E-8FAA-4D4B-916F-BA6495A909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BB541-8C38-42B8-9832-D3A046D235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5DEC28-B81C-4781-A999-C67CD4E217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Cecil County</a:t>
            </a:r>
            <a:br>
              <a:rPr lang="en-US" sz="3600" dirty="0"/>
            </a:br>
            <a:r>
              <a:rPr lang="en-US" sz="3600" dirty="0"/>
              <a:t>Core Service Agency</a:t>
            </a:r>
            <a:br>
              <a:rPr lang="en-US" sz="3600" dirty="0"/>
            </a:br>
            <a:r>
              <a:rPr lang="en-US" sz="3600" dirty="0" smtClean="0"/>
              <a:t>“Role, Functions &amp; Services”</a:t>
            </a:r>
            <a:br>
              <a:rPr lang="en-US" sz="3600" dirty="0" smtClean="0"/>
            </a:br>
            <a:r>
              <a:rPr lang="en-US" sz="3600" dirty="0" smtClean="0"/>
              <a:t>July 21, 2011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Gwen </a:t>
            </a:r>
            <a:r>
              <a:rPr lang="en-US" sz="2400" dirty="0" err="1" smtClean="0"/>
              <a:t>Parrack</a:t>
            </a:r>
            <a:r>
              <a:rPr lang="en-US" sz="2400" dirty="0" smtClean="0"/>
              <a:t>, MSW</a:t>
            </a:r>
            <a:endParaRPr lang="en-US" sz="2400" dirty="0"/>
          </a:p>
          <a:p>
            <a:r>
              <a:rPr lang="en-US" sz="2400" dirty="0" smtClean="0"/>
              <a:t>Director, Division of Special Populations Services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2000" dirty="0" smtClean="0"/>
              <a:t>Designed to meet gaps in Medicaid </a:t>
            </a:r>
            <a:r>
              <a:rPr lang="en-US" sz="2000" dirty="0" err="1" smtClean="0"/>
              <a:t>Reimburseable</a:t>
            </a:r>
            <a:r>
              <a:rPr lang="en-US" sz="2000" dirty="0" smtClean="0"/>
              <a:t> Services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Jail Mental Health Services</a:t>
            </a:r>
          </a:p>
          <a:p>
            <a:r>
              <a:rPr lang="en-US" sz="2800" dirty="0" smtClean="0"/>
              <a:t>Wellness and Recovery Center</a:t>
            </a:r>
          </a:p>
          <a:p>
            <a:pPr>
              <a:buNone/>
            </a:pPr>
            <a:r>
              <a:rPr lang="en-US" sz="2800" dirty="0" smtClean="0"/>
              <a:t>    (On Our Own of Cecil County)</a:t>
            </a:r>
          </a:p>
          <a:p>
            <a:r>
              <a:rPr lang="en-US" sz="2800" dirty="0" smtClean="0"/>
              <a:t>Mini –Grant to support rotating shelter</a:t>
            </a:r>
          </a:p>
          <a:p>
            <a:r>
              <a:rPr lang="en-US" sz="2800" dirty="0" err="1" smtClean="0"/>
              <a:t>Telepsychiatry</a:t>
            </a:r>
            <a:r>
              <a:rPr lang="en-US" sz="2800" dirty="0" smtClean="0"/>
              <a:t> (Medicaid service FY12)</a:t>
            </a:r>
          </a:p>
          <a:p>
            <a:r>
              <a:rPr lang="en-US" sz="2800" dirty="0" smtClean="0"/>
              <a:t>Mental Health Awareness/Education</a:t>
            </a:r>
          </a:p>
          <a:p>
            <a:r>
              <a:rPr lang="en-US" sz="2800" dirty="0" smtClean="0"/>
              <a:t>Consumer Support Services</a:t>
            </a:r>
          </a:p>
          <a:p>
            <a:r>
              <a:rPr lang="en-US" sz="2800" dirty="0" smtClean="0"/>
              <a:t>Crisis Stabilization Services (New in FY12)</a:t>
            </a:r>
          </a:p>
          <a:p>
            <a:r>
              <a:rPr lang="en-US" sz="2800" dirty="0" smtClean="0"/>
              <a:t>School-based mental health services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Highlights: FY2010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411 individuals received mental health services from Con Med while incarcerated in the Cecil County Detention Center</a:t>
            </a:r>
          </a:p>
          <a:p>
            <a:r>
              <a:rPr lang="en-US" dirty="0" smtClean="0"/>
              <a:t>450 individuals visited the Wellness &amp; Recovery Center, On Our Own of CC</a:t>
            </a:r>
          </a:p>
          <a:p>
            <a:r>
              <a:rPr lang="en-US" dirty="0" smtClean="0"/>
              <a:t>14 individuals received 32 hours of psychiatric services from Univ. of MD while traveling no further than the Cecil County Health Department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–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35-40 attendees at 3 “Lunch &amp; Learn” sessions as part of May is Mental Health Month Activities (in partnership with OOO)</a:t>
            </a:r>
          </a:p>
          <a:p>
            <a:r>
              <a:rPr lang="en-US" dirty="0" smtClean="0"/>
              <a:t>15 individuals became certified in the provision of Mental Health First Aid (in partnership with Upper Bay)</a:t>
            </a:r>
          </a:p>
          <a:p>
            <a:r>
              <a:rPr lang="en-US" dirty="0" smtClean="0"/>
              <a:t>101 individuals  served by rotating shelter (in partnership with Meeting Ground &amp; many others!)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 –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Responded to 398 request for “help” in person, by phone or e-mail.</a:t>
            </a:r>
          </a:p>
          <a:p>
            <a:r>
              <a:rPr lang="en-US" dirty="0" smtClean="0"/>
              <a:t>As the “</a:t>
            </a:r>
            <a:r>
              <a:rPr lang="en-US" dirty="0" err="1" smtClean="0"/>
              <a:t>payor</a:t>
            </a:r>
            <a:r>
              <a:rPr lang="en-US" dirty="0" smtClean="0"/>
              <a:t> of last resort,” provided financial assistance with prescriptions and security deposits for those meeting diagnostic and other criteria (consumer support services)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Service: Crisis Stabilization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Not anticipated to begin until September 2012</a:t>
            </a:r>
          </a:p>
          <a:p>
            <a:r>
              <a:rPr lang="en-US" dirty="0" smtClean="0"/>
              <a:t>Designed to fill gap left by Eastern Shore Mobile Crisis Service</a:t>
            </a:r>
          </a:p>
          <a:p>
            <a:r>
              <a:rPr lang="en-US" dirty="0" smtClean="0"/>
              <a:t>Licensed mental health professional will respond on-site.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Targets Cecil County Public Schools</a:t>
            </a:r>
          </a:p>
          <a:p>
            <a:r>
              <a:rPr lang="en-US" dirty="0" smtClean="0"/>
              <a:t>Local law enforcement entities</a:t>
            </a:r>
          </a:p>
          <a:p>
            <a:r>
              <a:rPr lang="en-US" dirty="0" smtClean="0"/>
              <a:t>Union Hospital Emergency Room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Services for Children and Adolescents 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r>
              <a:rPr lang="en-US" sz="2800"/>
              <a:t>Available through Public Mental Health Providers</a:t>
            </a:r>
          </a:p>
        </p:txBody>
      </p:sp>
      <p:pic>
        <p:nvPicPr>
          <p:cNvPr id="36878" name="Picture 14" descr="MPj0406712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30525" y="3938588"/>
            <a:ext cx="3282950" cy="218757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Who are Cecil County’s Public Mental Health Providers? 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z="2400" dirty="0"/>
              <a:t>See Handout- These are all providers who can see children and families with medical assistance.</a:t>
            </a:r>
          </a:p>
          <a:p>
            <a:pPr lvl="1">
              <a:buFontTx/>
              <a:buNone/>
            </a:pPr>
            <a:r>
              <a:rPr lang="en-US" sz="2400" dirty="0" smtClean="0"/>
              <a:t> </a:t>
            </a:r>
            <a:r>
              <a:rPr lang="en-US" sz="2400" dirty="0"/>
              <a:t>Upper Bay </a:t>
            </a:r>
            <a:r>
              <a:rPr lang="en-US" sz="2400" dirty="0" smtClean="0"/>
              <a:t>Counseling &amp; Support Services is currently the </a:t>
            </a:r>
            <a:r>
              <a:rPr lang="en-US" sz="2400" dirty="0"/>
              <a:t>only </a:t>
            </a:r>
            <a:r>
              <a:rPr lang="en-US" sz="2400" dirty="0" smtClean="0"/>
              <a:t>Outpatient </a:t>
            </a:r>
            <a:r>
              <a:rPr lang="en-US" sz="2400" dirty="0"/>
              <a:t>Mental Health </a:t>
            </a:r>
            <a:r>
              <a:rPr lang="en-US" sz="2400" dirty="0" smtClean="0"/>
              <a:t>Clinics (OMHC) </a:t>
            </a:r>
            <a:r>
              <a:rPr lang="en-US" sz="2400" dirty="0"/>
              <a:t>in the county.</a:t>
            </a:r>
          </a:p>
        </p:txBody>
      </p:sp>
      <p:pic>
        <p:nvPicPr>
          <p:cNvPr id="46090" name="Picture 10" descr="MCBS01651_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54413" y="2074863"/>
            <a:ext cx="2035175" cy="123507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kinds of </a:t>
            </a:r>
            <a:r>
              <a:rPr lang="en-US" sz="4000" dirty="0" smtClean="0"/>
              <a:t>services </a:t>
            </a:r>
            <a:r>
              <a:rPr lang="en-US" sz="4000" dirty="0"/>
              <a:t>are available to children?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Traditional Outpatient Services (see list)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Intensive Outpatient Services (Upper Bay)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Psychiatric Rehabilitation Program (Upper Bay)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C00000"/>
                </a:solidFill>
              </a:rPr>
              <a:t>In-Home Respite (Villa Maria)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Inpatient </a:t>
            </a:r>
            <a:r>
              <a:rPr lang="en-US" sz="2800" dirty="0"/>
              <a:t>Psychiatric Services (Rockford Center)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Partial Hospitalization Services (Rockford)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Hospital Emergency Room Services (Union)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C00000"/>
                </a:solidFill>
              </a:rPr>
              <a:t>Residential Treatment Services (out-of-county)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are these services </a:t>
            </a:r>
            <a:r>
              <a:rPr lang="en-US" sz="4000" i="1"/>
              <a:t>and how are they accessed?</a:t>
            </a:r>
          </a:p>
        </p:txBody>
      </p:sp>
      <p:sp>
        <p:nvSpPr>
          <p:cNvPr id="51210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09" name="Picture 9" descr="MPj040190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362200"/>
            <a:ext cx="2376488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Outpatient Services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Commonly consists of weekly hour long appointment for individual or family therapy</a:t>
            </a:r>
          </a:p>
          <a:p>
            <a:r>
              <a:rPr lang="en-US"/>
              <a:t>Monthly appointment with psychiatrist to assess or monitor medication needs</a:t>
            </a:r>
          </a:p>
          <a:p>
            <a:r>
              <a:rPr lang="en-US"/>
              <a:t>To access, consumer calls provider to schedule an in-take appointment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/>
              <a:t>Location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50593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Cecil County Health Department</a:t>
            </a:r>
          </a:p>
          <a:p>
            <a:pPr>
              <a:buFontTx/>
              <a:buNone/>
            </a:pPr>
            <a:r>
              <a:rPr lang="en-US"/>
              <a:t>Special Populations/Core Service Agency</a:t>
            </a:r>
          </a:p>
          <a:p>
            <a:pPr>
              <a:buFontTx/>
              <a:buNone/>
            </a:pPr>
            <a:r>
              <a:rPr lang="en-US"/>
              <a:t>401 Bow St.</a:t>
            </a:r>
          </a:p>
          <a:p>
            <a:pPr>
              <a:buFontTx/>
              <a:buNone/>
            </a:pPr>
            <a:r>
              <a:rPr lang="en-US"/>
              <a:t>Elkton, MD</a:t>
            </a:r>
          </a:p>
          <a:p>
            <a:pPr>
              <a:buFontTx/>
              <a:buNone/>
            </a:pPr>
            <a:r>
              <a:rPr lang="en-US"/>
              <a:t>Phone #410-996-5112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Intensive Outpatient Services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Available through Upper Bay</a:t>
            </a:r>
          </a:p>
          <a:p>
            <a:pPr>
              <a:lnSpc>
                <a:spcPct val="90000"/>
              </a:lnSpc>
            </a:pPr>
            <a:r>
              <a:rPr lang="en-US"/>
              <a:t>Operates Mon-Thurs 9am-3pm, Fri 9-12:30</a:t>
            </a:r>
          </a:p>
          <a:p>
            <a:pPr>
              <a:lnSpc>
                <a:spcPct val="90000"/>
              </a:lnSpc>
            </a:pPr>
            <a:r>
              <a:rPr lang="en-US"/>
              <a:t>Consists of academics in am, social skills and group therapy in pm, individual &amp; family therapy</a:t>
            </a:r>
          </a:p>
          <a:p>
            <a:pPr>
              <a:lnSpc>
                <a:spcPct val="90000"/>
              </a:lnSpc>
            </a:pPr>
            <a:r>
              <a:rPr lang="en-US"/>
              <a:t>Often used as a step-down from inpatient hospitalization but not a requirement</a:t>
            </a:r>
          </a:p>
          <a:p>
            <a:pPr>
              <a:lnSpc>
                <a:spcPct val="90000"/>
              </a:lnSpc>
            </a:pPr>
            <a:r>
              <a:rPr lang="en-US"/>
              <a:t>Usually referred by therapist or hospital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Psychiatric Rehabilitation Program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Available through Upper Bay</a:t>
            </a:r>
          </a:p>
          <a:p>
            <a:r>
              <a:rPr lang="en-US"/>
              <a:t>Tailored to address specific needs/goals of child</a:t>
            </a:r>
          </a:p>
          <a:p>
            <a:r>
              <a:rPr lang="en-US"/>
              <a:t>Services may take place 1:1 or in group setting and must occur at least 3x per month</a:t>
            </a:r>
          </a:p>
          <a:p>
            <a:r>
              <a:rPr lang="en-US"/>
              <a:t>Requires referral from therapist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In-Home Respite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Provider is Villa Maria of Catholic Charities and is located in Baltimore, MD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Provides child with a mentoring relationship while also providing a break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Respite worker takes child on an outing</a:t>
            </a:r>
          </a:p>
          <a:p>
            <a:pPr>
              <a:lnSpc>
                <a:spcPct val="90000"/>
              </a:lnSpc>
            </a:pPr>
            <a:r>
              <a:rPr lang="en-US" dirty="0"/>
              <a:t>Usually occurs at least 2x per month for a period of about 4 hours</a:t>
            </a:r>
          </a:p>
          <a:p>
            <a:pPr>
              <a:lnSpc>
                <a:spcPct val="90000"/>
              </a:lnSpc>
            </a:pPr>
            <a:r>
              <a:rPr lang="en-US" dirty="0"/>
              <a:t>Treating therapist must send referral to Core Service Agency for approval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Home Respite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Providers are The </a:t>
            </a:r>
            <a:r>
              <a:rPr lang="en-US" sz="2800" dirty="0" err="1" smtClean="0"/>
              <a:t>Chidlren’s</a:t>
            </a:r>
            <a:r>
              <a:rPr lang="en-US" sz="2800" dirty="0" smtClean="0"/>
              <a:t> Home and Catholic Charities, both in Baltimore.</a:t>
            </a:r>
          </a:p>
          <a:p>
            <a:r>
              <a:rPr lang="en-US" sz="2800" dirty="0" smtClean="0"/>
              <a:t>Referral must be made by a licensed therapist and sent to the CSA for approval.</a:t>
            </a:r>
          </a:p>
          <a:p>
            <a:r>
              <a:rPr lang="en-US" sz="2800" dirty="0" smtClean="0"/>
              <a:t>Child is matched with a family for overnight/weekend respite.</a:t>
            </a:r>
          </a:p>
          <a:p>
            <a:r>
              <a:rPr lang="en-US" sz="2800" dirty="0" smtClean="0"/>
              <a:t>Closest respite homes are in Harford County, so parents must be able transport.</a:t>
            </a:r>
          </a:p>
          <a:p>
            <a:r>
              <a:rPr lang="en-US" sz="2800" dirty="0" smtClean="0"/>
              <a:t>Diagnostic and medical necessity criteria must be met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Inpatient Psychiatric Services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Rockford Center Psychiatric Hospital in Newark, DE is the </a:t>
            </a:r>
            <a:r>
              <a:rPr lang="en-US" dirty="0" smtClean="0"/>
              <a:t>closest provider</a:t>
            </a:r>
            <a:endParaRPr lang="en-US" dirty="0"/>
          </a:p>
          <a:p>
            <a:r>
              <a:rPr lang="en-US" dirty="0"/>
              <a:t>24 hour psychiatric care in a locked facility</a:t>
            </a:r>
          </a:p>
          <a:p>
            <a:r>
              <a:rPr lang="en-US" dirty="0"/>
              <a:t>This is the most restrictive level of care within the continuum of care. </a:t>
            </a:r>
          </a:p>
          <a:p>
            <a:r>
              <a:rPr lang="en-US" dirty="0"/>
              <a:t>Short-term</a:t>
            </a:r>
          </a:p>
          <a:p>
            <a:r>
              <a:rPr lang="en-US" dirty="0"/>
              <a:t>Provides the fully array of psychiatric services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Partial Hospitalization Services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Rockford Center is the provider</a:t>
            </a:r>
          </a:p>
          <a:p>
            <a:r>
              <a:rPr lang="en-US"/>
              <a:t>Frequently used as a step-down from inpatient services</a:t>
            </a:r>
          </a:p>
          <a:p>
            <a:r>
              <a:rPr lang="en-US"/>
              <a:t>Offers most of the same services as inpatient except consumers are only there for the day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Hospital Emergency Room Services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Union Hospital is the provider</a:t>
            </a:r>
          </a:p>
          <a:p>
            <a:pPr>
              <a:lnSpc>
                <a:spcPct val="90000"/>
              </a:lnSpc>
            </a:pPr>
            <a:r>
              <a:rPr lang="en-US" sz="2800"/>
              <a:t>Sometimes the first stop for children experiencing psychiatric emergencies (suicidal or homicidal ideation, psychosis, etc.)</a:t>
            </a:r>
          </a:p>
          <a:p>
            <a:pPr>
              <a:lnSpc>
                <a:spcPct val="90000"/>
              </a:lnSpc>
            </a:pPr>
            <a:r>
              <a:rPr lang="en-US" sz="2800"/>
              <a:t>Usually sent to Rockford from there</a:t>
            </a:r>
          </a:p>
        </p:txBody>
      </p:sp>
      <p:pic>
        <p:nvPicPr>
          <p:cNvPr id="63493" name="Picture 5" descr="MPj0314367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25850" y="3938588"/>
            <a:ext cx="1892300" cy="2187575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Residential Treatment Services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Long-term, minimum stay is usually </a:t>
            </a:r>
            <a:r>
              <a:rPr lang="en-US" sz="2800" dirty="0" smtClean="0"/>
              <a:t>6 </a:t>
            </a:r>
            <a:r>
              <a:rPr lang="en-US" sz="2800" dirty="0"/>
              <a:t>months to a year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providers in Cecil County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Is considered an “out-of-home” placement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Stringent medical necessity criteria must be met in addition to a source of payment for the educational component of the placement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Used as a “last resort” treatment option after all appropriate services in less restrictive settings have failed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Child &amp; Adolescent Services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Some </a:t>
            </a:r>
            <a:r>
              <a:rPr lang="en-US" sz="2800" dirty="0"/>
              <a:t>do NOT require medical assistance</a:t>
            </a:r>
          </a:p>
          <a:p>
            <a:r>
              <a:rPr lang="en-US" sz="2800" dirty="0" smtClean="0"/>
              <a:t>Available </a:t>
            </a:r>
            <a:r>
              <a:rPr lang="en-US" sz="2800" dirty="0"/>
              <a:t>to children in Cecil County who meet specific criteria</a:t>
            </a:r>
          </a:p>
        </p:txBody>
      </p:sp>
      <p:pic>
        <p:nvPicPr>
          <p:cNvPr id="66569" name="Picture 9" descr="MPj04074580000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43200" y="3886200"/>
            <a:ext cx="3341688" cy="2187575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Wraparound </a:t>
            </a:r>
            <a:r>
              <a:rPr lang="en-US" dirty="0"/>
              <a:t>Services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Provided by a regional Care Management Entity (CME):  Wraparound Maryland</a:t>
            </a:r>
          </a:p>
          <a:p>
            <a:r>
              <a:rPr lang="en-US" dirty="0" smtClean="0"/>
              <a:t>May be accessed through the Medicaid RTC Waiver or by funding sources available through the Department of Social Services that do not require Maryland Medical Assistance.</a:t>
            </a:r>
          </a:p>
          <a:p>
            <a:r>
              <a:rPr lang="en-US" dirty="0" smtClean="0"/>
              <a:t>Must be at risk of out-of-home placement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</a:t>
            </a:r>
            <a:endParaRPr lang="en-US" i="1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Mission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….to provide leadership and accountability in Cecil County for a </a:t>
            </a:r>
            <a:r>
              <a:rPr lang="en-US" sz="2400" u="sng"/>
              <a:t>diverse</a:t>
            </a:r>
            <a:r>
              <a:rPr lang="en-US" sz="2400"/>
              <a:t>, </a:t>
            </a:r>
            <a:r>
              <a:rPr lang="en-US" sz="2400" u="sng"/>
              <a:t>comprehensive</a:t>
            </a:r>
            <a:r>
              <a:rPr lang="en-US" sz="2400"/>
              <a:t>, and </a:t>
            </a:r>
            <a:r>
              <a:rPr lang="en-US" sz="2400" u="sng"/>
              <a:t>accessible</a:t>
            </a:r>
            <a:r>
              <a:rPr lang="en-US" sz="2400"/>
              <a:t> array of quality public mental health services responsive to the needs and desires of citizens with mental illnesses, their families, and service providers.</a:t>
            </a:r>
          </a:p>
        </p:txBody>
      </p:sp>
      <p:pic>
        <p:nvPicPr>
          <p:cNvPr id="6174" name="Picture 30" descr="MCBD19890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03600" y="3997325"/>
            <a:ext cx="2335213" cy="20685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Family Preservation Services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These are home-based case management services offered through the Department of Social Services on a voluntary basis.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Parents may self-refer or healthcare providers and /or other community agencies can make the referral with the parent’s authorization.</a:t>
            </a:r>
            <a:endParaRPr lang="en-U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76806" name="Picture 6" descr="MCj0358967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6013" y="1776413"/>
            <a:ext cx="1831975" cy="1831975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/>
              <a:t>Good Luck!!!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78855" name="Picture 7" descr="MCj0407898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1250" y="1958975"/>
            <a:ext cx="1841500" cy="14668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Vision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…to promote and effectively manage a well-coordinated and integrated mental health system responsive to the needs of the citizens of Cecil County.</a:t>
            </a:r>
          </a:p>
        </p:txBody>
      </p:sp>
      <p:pic>
        <p:nvPicPr>
          <p:cNvPr id="9222" name="Picture 6" descr="MPj0426559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62550" y="1600200"/>
            <a:ext cx="30099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  The Core Service Agency exists under the authority of the Secretary of the Department of Health and Mental Hygiene.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&amp; Functions of the CSA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Plan, manage, and monitor a full array of public mental health services, including treatment and rehabilitation for persons with serious mental illness</a:t>
            </a:r>
          </a:p>
          <a:p>
            <a:r>
              <a:rPr lang="en-US" dirty="0"/>
              <a:t>Handle consumer complaints, grievances, and appeals</a:t>
            </a:r>
          </a:p>
          <a:p>
            <a:r>
              <a:rPr lang="en-US" dirty="0"/>
              <a:t>The CSA </a:t>
            </a:r>
            <a:r>
              <a:rPr lang="en-US" dirty="0" smtClean="0"/>
              <a:t>staff does </a:t>
            </a:r>
            <a:r>
              <a:rPr lang="en-US" dirty="0"/>
              <a:t>not provide any direct mental health services</a:t>
            </a:r>
            <a:r>
              <a:rPr lang="en-US" dirty="0" smtClean="0"/>
              <a:t>. (staff includes a Director and 2 Clinical Managers)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Who is eligible for public mental health services?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Anyone receiving medical assistance (medicaid, MCHP, PAC, etc.)</a:t>
            </a:r>
          </a:p>
          <a:p>
            <a:r>
              <a:rPr lang="en-US" sz="2800"/>
              <a:t>Uninsured consumers who meet specific criteria set forth by the Mental Hygiene Administration</a:t>
            </a:r>
          </a:p>
        </p:txBody>
      </p:sp>
      <p:pic>
        <p:nvPicPr>
          <p:cNvPr id="29706" name="Picture 10" descr="MCj0398089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1785938"/>
            <a:ext cx="1741487" cy="1814512"/>
          </a:xfrm>
        </p:spPr>
      </p:pic>
      <p:pic>
        <p:nvPicPr>
          <p:cNvPr id="29709" name="Picture 13" descr="MCBD06525_0000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59450" y="4168775"/>
            <a:ext cx="1816100" cy="172561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Any consumer in need of mental health services that does not have medical assistance should contact the Core Service Agency for further information.</a:t>
            </a:r>
          </a:p>
          <a:p>
            <a:r>
              <a:rPr lang="en-US" sz="2800"/>
              <a:t>410-996-5112</a:t>
            </a:r>
          </a:p>
        </p:txBody>
      </p:sp>
      <p:pic>
        <p:nvPicPr>
          <p:cNvPr id="32774" name="Picture 6" descr="j0332268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2959100"/>
            <a:ext cx="1600200" cy="18081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of the CSA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/>
              <a:t>People with mental illnesses have the same rights and responsibilities as other citizens.</a:t>
            </a:r>
          </a:p>
          <a:p>
            <a:r>
              <a:rPr lang="en-US" sz="2400" dirty="0"/>
              <a:t>Consumer empowerment</a:t>
            </a:r>
          </a:p>
          <a:p>
            <a:r>
              <a:rPr lang="en-US" sz="2400" dirty="0"/>
              <a:t>Family and community support</a:t>
            </a:r>
          </a:p>
          <a:p>
            <a:r>
              <a:rPr lang="en-US" sz="2400" dirty="0"/>
              <a:t>Community education </a:t>
            </a:r>
          </a:p>
          <a:p>
            <a:r>
              <a:rPr lang="en-US" sz="2400" dirty="0"/>
              <a:t>Responsive to all populations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/>
              <a:t>Integrated, collaborative delivery system</a:t>
            </a:r>
          </a:p>
          <a:p>
            <a:r>
              <a:rPr lang="en-US" sz="2400" dirty="0"/>
              <a:t>Effective management and accountability</a:t>
            </a:r>
          </a:p>
          <a:p>
            <a:r>
              <a:rPr lang="en-US" sz="2400" dirty="0"/>
              <a:t>Services provided in the least restrictive, most appropriate setting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1220</Words>
  <Application>Microsoft Office PowerPoint</Application>
  <PresentationFormat>On-screen Show (4:3)</PresentationFormat>
  <Paragraphs>143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Cecil County Core Service Agency “Role, Functions &amp; Services” July 21, 2011</vt:lpstr>
      <vt:lpstr>Location</vt:lpstr>
      <vt:lpstr>Mission</vt:lpstr>
      <vt:lpstr>Vision</vt:lpstr>
      <vt:lpstr>Slide 5</vt:lpstr>
      <vt:lpstr>Roles &amp; Functions of the CSA</vt:lpstr>
      <vt:lpstr>Who is eligible for public mental health services?</vt:lpstr>
      <vt:lpstr>Slide 8</vt:lpstr>
      <vt:lpstr>Values of the CSA</vt:lpstr>
      <vt:lpstr>Current Projects (Designed to meet gaps in Medicaid Reimburseable Services)</vt:lpstr>
      <vt:lpstr>Highlights: FY2010 Data</vt:lpstr>
      <vt:lpstr>Highlights – Cont’d</vt:lpstr>
      <vt:lpstr>Highlights – Cont’d.</vt:lpstr>
      <vt:lpstr>New Service: Crisis Stabilization</vt:lpstr>
      <vt:lpstr> Services for Children and Adolescents </vt:lpstr>
      <vt:lpstr>Who are Cecil County’s Public Mental Health Providers? </vt:lpstr>
      <vt:lpstr>What kinds of services are available to children?</vt:lpstr>
      <vt:lpstr>What are these services and how are they accessed?</vt:lpstr>
      <vt:lpstr>Traditional Outpatient Services</vt:lpstr>
      <vt:lpstr>Intensive Outpatient Services</vt:lpstr>
      <vt:lpstr>Psychiatric Rehabilitation Program</vt:lpstr>
      <vt:lpstr>In-Home Respite</vt:lpstr>
      <vt:lpstr>Out of Home Respite</vt:lpstr>
      <vt:lpstr>Inpatient Psychiatric Services</vt:lpstr>
      <vt:lpstr>Partial Hospitalization Services</vt:lpstr>
      <vt:lpstr>Hospital Emergency Room Services</vt:lpstr>
      <vt:lpstr>Residential Treatment Services</vt:lpstr>
      <vt:lpstr>Other Child &amp; Adolescent Services</vt:lpstr>
      <vt:lpstr>Wraparound Services</vt:lpstr>
      <vt:lpstr>Family Preservation Services</vt:lpstr>
      <vt:lpstr>QUESTIONS?</vt:lpstr>
      <vt:lpstr>Good Luck!!!</vt:lpstr>
    </vt:vector>
  </TitlesOfParts>
  <Company>CCHD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Cecil County Core Service Agency “Child &amp; Adolescent Services”</dc:title>
  <dc:creator>gparrack</dc:creator>
  <cp:lastModifiedBy>treid</cp:lastModifiedBy>
  <cp:revision>28</cp:revision>
  <dcterms:created xsi:type="dcterms:W3CDTF">2006-05-08T19:51:17Z</dcterms:created>
  <dcterms:modified xsi:type="dcterms:W3CDTF">2011-08-11T16:18:35Z</dcterms:modified>
</cp:coreProperties>
</file>