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66D6F1-39DE-494F-B059-68BE22EA97E7}">
  <a:tblStyle styleId="{7566D6F1-39DE-494F-B059-68BE22EA97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89807df13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 2021 we measured two indian river sites, one pepper creek site, and one guinea creek site. We had pretty complete data </a:t>
            </a:r>
            <a:r>
              <a:rPr lang="en-US"/>
              <a:t>records</a:t>
            </a:r>
            <a:r>
              <a:rPr lang="en-US"/>
              <a:t> of over 100 full days with monitoring. There are lots of numbers up here but I’ll highlight a few that jumped out to me. The number of events where DO was less than 4 mg/L for at least 6 hours is amazing. At the best site, we still saw 29 different instances, at our worst, 70 occurrences. The number of hypoxic events is also poor. Wharton’s Bluff recorded 20 separate hypoxic periods that lasted at least six hours. Using those metrics I would say these waterbodies are impaired with regard to DO.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good news is that the 305(b) analysis methods also produce a similar designation of “does Not support </a:t>
            </a:r>
            <a:r>
              <a:rPr lang="en-US"/>
              <a:t>aquatic</a:t>
            </a:r>
            <a:r>
              <a:rPr lang="en-US"/>
              <a:t> life” ((in line with what the biological metrics would suggest, which are that these waterbodies have unhealthy DO conditions. The small concern is that two of the 305(b) analyses revolve </a:t>
            </a:r>
            <a:r>
              <a:rPr lang="en-US"/>
              <a:t>around</a:t>
            </a:r>
            <a:r>
              <a:rPr lang="en-US"/>
              <a:t> the station daily averages, which in my opinion are not the best way to assess these continuous data. For example, the Wharton’s Bluff site had 20 major hypoxic </a:t>
            </a:r>
            <a:r>
              <a:rPr lang="en-US"/>
              <a:t>instances, but the 10% of the station daily averages was above 5. Only one method is independent of the station daily averages, the 1st percentile of all available data. </a:t>
            </a:r>
            <a:endParaRPr>
              <a:highlight>
                <a:srgbClr val="FFE599"/>
              </a:highlight>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These four stations are all in </a:t>
            </a:r>
            <a:r>
              <a:rPr lang="en-US"/>
              <a:t>different</a:t>
            </a:r>
            <a:r>
              <a:rPr lang="en-US"/>
              <a:t> assessment zones and will result in </a:t>
            </a:r>
            <a:r>
              <a:rPr lang="en-US"/>
              <a:t>relisting. Delaware Cultured Seafood was delisted for DO in 2013, Whartons Bluff was recently relisted due to these data from last reporting period, Robbins Dock segment was delisted in 2018, and Fishers Dock segment was delisted in 2010. </a:t>
            </a:r>
            <a:r>
              <a:rPr lang="en-US"/>
              <a:t> </a:t>
            </a:r>
            <a:endParaRPr/>
          </a:p>
        </p:txBody>
      </p:sp>
      <p:sp>
        <p:nvSpPr>
          <p:cNvPr id="135" name="Google Shape;135;g1589807df1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89807df1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 2022 we added the Rehoboth Bay Sailing Association up near Tower Rd and Dewey Beach. That site was installed at the end of June. We also formally added an </a:t>
            </a:r>
            <a:r>
              <a:rPr lang="en-US"/>
              <a:t>existing</a:t>
            </a:r>
            <a:r>
              <a:rPr lang="en-US"/>
              <a:t> station in Little Assawoman Bay near Coastal Kayak that had been part of an oyster reef project. We wanted to keep that site in place because we felt like the long-term salinity data would be valuable for </a:t>
            </a:r>
            <a:r>
              <a:rPr lang="en-US"/>
              <a:t>potential</a:t>
            </a:r>
            <a:r>
              <a:rPr lang="en-US"/>
              <a:t> clam farmers since its near the approved SADAs.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This data only includes up through the middle of September since the season is still ongoing, and for Coastal Kayak,</a:t>
            </a:r>
            <a:r>
              <a:rPr lang="en-US">
                <a:solidFill>
                  <a:schemeClr val="dk1"/>
                </a:solidFill>
              </a:rPr>
              <a:t> only through July</a:t>
            </a:r>
            <a:r>
              <a:rPr lang="en-US"/>
              <a:t>. We missed an August reading and that sonde stays out much longer than the others. So we haven’t had the chance to update it yet.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As in 2021, we see major DO problems in the tributary sites. Most summer mornings failing the standard, and frequent hypoxic periods. Again, encouragingly, the 305(b) methods also returned a similar result to the biological metrics. I think especially encouraging is the similar result for Sailing Association which </a:t>
            </a:r>
            <a:r>
              <a:rPr lang="en-US"/>
              <a:t>frequently</a:t>
            </a:r>
            <a:r>
              <a:rPr lang="en-US"/>
              <a:t> fails the </a:t>
            </a:r>
            <a:r>
              <a:rPr lang="en-US"/>
              <a:t>standard</a:t>
            </a:r>
            <a:r>
              <a:rPr lang="en-US"/>
              <a:t>, but isn’t as prone to hypoxic periods as the other sites. It still shook out impaired in the 305(b) methods, which tells me the 305(b) methods might be </a:t>
            </a:r>
            <a:r>
              <a:rPr lang="en-US"/>
              <a:t>adequately</a:t>
            </a:r>
            <a:r>
              <a:rPr lang="en-US"/>
              <a:t> sensitive to picking up imparied areas which aren’t as terrible as these upper tributaries.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Once again though, the Wharton’s Bluff area shows the </a:t>
            </a:r>
            <a:r>
              <a:rPr lang="en-US"/>
              <a:t>potential</a:t>
            </a:r>
            <a:r>
              <a:rPr lang="en-US"/>
              <a:t> pitfall of relying on station daily averages, and the importance of the 1st percentile of all data available. </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rPr lang="en-US">
                <a:solidFill>
                  <a:schemeClr val="dk1"/>
                </a:solidFill>
              </a:rPr>
              <a:t>Coastal Kayak has much more limited data so far, but looks good thus far.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Between 2021 and 2022 we had a similar number of hypoxic periods less than 2 mg/L, and more periods less than 4 mg/L amongst the sites that were in both years. My next step is to work out some good ways of comparing years together, that are a little more explanatory or meaningful for aquatic life.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41" name="Google Shape;141;g1589807df13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589807df13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Following is a first cut at assessing causes of hypoxia due to multiple inter-related processes.  Much work remains.</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In I.B. we know that the coastal ocean is not a significant source of low DO water and has much lower organic matter and nitrogen content than water in the bays and tributaries.</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We know that bottom sediment are significant potential sources of oxygen demand due to biological and non-biological processes. (Cornwell et al)</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No clear correlation between hypoxia and salinity and tides.  Will not show results of these analyses.</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Large temporal variability in turbidity and pigments masks relationships with DO.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Still researching appropriate methods for evaluating pigment data, but safe to say pigment concentrations are hundreds of times larger in growing season than non-growing.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p:txBody>
      </p:sp>
      <p:sp>
        <p:nvSpPr>
          <p:cNvPr id="147" name="Google Shape;147;g1589807df13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f3fe1cae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f3fe1cae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Knowing gross </a:t>
            </a:r>
            <a:r>
              <a:rPr lang="en-US"/>
              <a:t>statistics</a:t>
            </a:r>
            <a:r>
              <a:rPr lang="en-US"/>
              <a:t> of low DO such as percentile values such as what is done for 305b is just one way of viewing DO conditions</a:t>
            </a:r>
            <a:endParaRPr/>
          </a:p>
          <a:p>
            <a:pPr indent="0" lvl="0" marL="0" rtl="0" algn="l">
              <a:spcBef>
                <a:spcPts val="0"/>
              </a:spcBef>
              <a:spcAft>
                <a:spcPts val="0"/>
              </a:spcAft>
              <a:buNone/>
            </a:pPr>
            <a:r>
              <a:rPr lang="en-US"/>
              <a:t>We were looking for a metric that would be directly associated with biological/geochemical impacts of hypoxia such as fish kills, habitat degradation, and water-sediment reactions.</a:t>
            </a:r>
            <a:endParaRPr/>
          </a:p>
          <a:p>
            <a:pPr indent="0" lvl="0" marL="0" rtl="0" algn="l">
              <a:spcBef>
                <a:spcPts val="0"/>
              </a:spcBef>
              <a:spcAft>
                <a:spcPts val="0"/>
              </a:spcAft>
              <a:buNone/>
            </a:pPr>
            <a:r>
              <a:rPr lang="en-US"/>
              <a:t>We hypothesize that duration, frequency and magnitude of low DO would better characterize the risks to aquatic life than a whole population metric.</a:t>
            </a:r>
            <a:endParaRPr/>
          </a:p>
          <a:p>
            <a:pPr indent="0" lvl="0" marL="0" rtl="0" algn="l">
              <a:spcBef>
                <a:spcPts val="0"/>
              </a:spcBef>
              <a:spcAft>
                <a:spcPts val="0"/>
              </a:spcAft>
              <a:buNone/>
            </a:pPr>
            <a:r>
              <a:rPr lang="en-US"/>
              <a:t>Explain Y axis</a:t>
            </a:r>
            <a:endParaRPr/>
          </a:p>
          <a:p>
            <a:pPr indent="0" lvl="0" marL="0" rtl="0" algn="l">
              <a:spcBef>
                <a:spcPts val="0"/>
              </a:spcBef>
              <a:spcAft>
                <a:spcPts val="0"/>
              </a:spcAft>
              <a:buNone/>
            </a:pPr>
            <a:r>
              <a:rPr lang="en-US"/>
              <a:t>Note differences between RBSA and Little Assawoman open water sites in comparison to tributary sites..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f3fe1cae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f3fe1cae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Does not appear that enough low DO water is delivered from watershed to cause low DO in the tidal tributaries.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f3fe1cae8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f3fe1cae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Explain y axes - hours and discharge</a:t>
            </a:r>
            <a:endParaRPr/>
          </a:p>
          <a:p>
            <a:pPr indent="0" lvl="0" marL="0" rtl="0" algn="l">
              <a:spcBef>
                <a:spcPts val="0"/>
              </a:spcBef>
              <a:spcAft>
                <a:spcPts val="0"/>
              </a:spcAft>
              <a:buNone/>
            </a:pPr>
            <a:r>
              <a:rPr lang="en-US"/>
              <a:t>Does not </a:t>
            </a:r>
            <a:r>
              <a:rPr lang="en-US"/>
              <a:t>appear</a:t>
            </a:r>
            <a:r>
              <a:rPr lang="en-US"/>
              <a:t> that organic load from the watershed is sufficient to drive tributary hypoxia.</a:t>
            </a:r>
            <a:endParaRPr/>
          </a:p>
          <a:p>
            <a:pPr indent="0" lvl="0" marL="0" rtl="0" algn="l">
              <a:spcBef>
                <a:spcPts val="0"/>
              </a:spcBef>
              <a:spcAft>
                <a:spcPts val="0"/>
              </a:spcAft>
              <a:buNone/>
            </a:pPr>
            <a:r>
              <a:rPr lang="en-US"/>
              <a:t>First because not every storm has a corresponding low DO effect</a:t>
            </a:r>
            <a:endParaRPr/>
          </a:p>
          <a:p>
            <a:pPr indent="0" lvl="0" marL="0" rtl="0" algn="l">
              <a:spcBef>
                <a:spcPts val="0"/>
              </a:spcBef>
              <a:spcAft>
                <a:spcPts val="0"/>
              </a:spcAft>
              <a:buNone/>
            </a:pPr>
            <a:r>
              <a:rPr lang="en-US"/>
              <a:t>Second, there is no time lag.  Time lag is expected because it takes time for system to process load of organic material.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ff3fe1cae8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ff3fe1cae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Plant growth is dependent on sunlight, so what is the association between low DO events and sunlight.</a:t>
            </a:r>
            <a:endParaRPr/>
          </a:p>
          <a:p>
            <a:pPr indent="0" lvl="0" marL="0" rtl="0" algn="l">
              <a:spcBef>
                <a:spcPts val="0"/>
              </a:spcBef>
              <a:spcAft>
                <a:spcPts val="0"/>
              </a:spcAft>
              <a:buNone/>
            </a:pPr>
            <a:r>
              <a:rPr lang="en-US"/>
              <a:t>Insolation measured at Dagsboro DEOS station.</a:t>
            </a:r>
            <a:endParaRPr/>
          </a:p>
          <a:p>
            <a:pPr indent="0" lvl="0" marL="0" rtl="0" algn="l">
              <a:spcBef>
                <a:spcPts val="0"/>
              </a:spcBef>
              <a:spcAft>
                <a:spcPts val="0"/>
              </a:spcAft>
              <a:buNone/>
            </a:pPr>
            <a:r>
              <a:rPr lang="en-US"/>
              <a:t>PAR is photosynthetically active radiation. </a:t>
            </a:r>
            <a:endParaRPr/>
          </a:p>
          <a:p>
            <a:pPr indent="0" lvl="0" marL="0" rtl="0" algn="l">
              <a:spcBef>
                <a:spcPts val="0"/>
              </a:spcBef>
              <a:spcAft>
                <a:spcPts val="0"/>
              </a:spcAft>
              <a:buNone/>
            </a:pPr>
            <a:r>
              <a:rPr lang="en-US"/>
              <a:t>Note insolation axis is reversed so cloudy/rainy days are shown by upward spikes on the pink 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f3fe1cae8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f3fe1cae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Clear temperature association with hypoxia.  Not a new idea but having direct data makes a stronger argument than theorizing.</a:t>
            </a:r>
            <a:endParaRPr/>
          </a:p>
          <a:p>
            <a:pPr indent="0" lvl="0" marL="0" rtl="0" algn="l">
              <a:spcBef>
                <a:spcPts val="0"/>
              </a:spcBef>
              <a:spcAft>
                <a:spcPts val="0"/>
              </a:spcAft>
              <a:buNone/>
            </a:pPr>
            <a:r>
              <a:rPr lang="en-US"/>
              <a:t>It appears that DO conditions at our tributary stations are mostly unsuitable for aquatic animals for months every year.  To me this is a loss of habitat.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Thinking ahead, is it appropriate to use a full year’s data to characterize DO conditions when problems are mostly occurring in the summer?</a:t>
            </a:r>
            <a:endParaRPr>
              <a:solidFill>
                <a:schemeClr val="dk1"/>
              </a:solidFill>
            </a:endParaRPr>
          </a:p>
          <a:p>
            <a:pPr indent="0" lvl="0" marL="0" rtl="0" algn="l">
              <a:spcBef>
                <a:spcPts val="0"/>
              </a:spcBef>
              <a:spcAft>
                <a:spcPts val="0"/>
              </a:spcAft>
              <a:buNone/>
            </a:pPr>
            <a:r>
              <a:rPr lang="en-US"/>
              <a:t>Similarly</a:t>
            </a:r>
            <a:r>
              <a:rPr lang="en-US"/>
              <a:t>, is it appropriate to consider the long periods of supersaturated DO during summer towards DO statistics?  For example DO saturation values greater than 200% are routine and long daylight hours &gt; 13 hours for a couple months can bias DO statisitcs.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650ebe025b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650ebe025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5ea33104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400"/>
              <a:t>We’ve got a lot of data saying the DO fails the standards, and also remains hypoxic for long periods. </a:t>
            </a:r>
            <a:endParaRPr sz="1400"/>
          </a:p>
          <a:p>
            <a:pPr indent="0" lvl="0" marL="0" rtl="0" algn="l">
              <a:lnSpc>
                <a:spcPct val="100000"/>
              </a:lnSpc>
              <a:spcBef>
                <a:spcPts val="0"/>
              </a:spcBef>
              <a:spcAft>
                <a:spcPts val="0"/>
              </a:spcAft>
              <a:buSzPts val="1100"/>
              <a:buNone/>
            </a:pPr>
            <a:r>
              <a:rPr lang="en-US" sz="1400"/>
              <a:t>But how do crabs and flounder respond to low DO?  In the absence of frequent fish kills do they leave for better water, are they not impacted, or something in between?</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From work in the region we know that low DO events can cause bottom sediment to release more P, </a:t>
            </a:r>
            <a:r>
              <a:rPr lang="en-US" sz="1400"/>
              <a:t>ammonium</a:t>
            </a:r>
            <a:r>
              <a:rPr lang="en-US" sz="1400"/>
              <a:t>, or hydrogen sulfide and can inhibit nitrification and denitrification. Should h</a:t>
            </a:r>
            <a:r>
              <a:rPr lang="en-US" sz="1700">
                <a:solidFill>
                  <a:schemeClr val="dk1"/>
                </a:solidFill>
                <a:latin typeface="Calibri"/>
                <a:ea typeface="Calibri"/>
                <a:cs typeface="Calibri"/>
                <a:sym typeface="Calibri"/>
              </a:rPr>
              <a:t>igh pH values associated with large diel DO variations be another metric to be evaluated?</a:t>
            </a:r>
            <a:endParaRPr sz="17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US" sz="1400"/>
              <a:t>  </a:t>
            </a:r>
            <a:endParaRPr sz="1400"/>
          </a:p>
          <a:p>
            <a:pPr indent="0" lvl="0" marL="0" rtl="0" algn="l">
              <a:lnSpc>
                <a:spcPct val="100000"/>
              </a:lnSpc>
              <a:spcBef>
                <a:spcPts val="0"/>
              </a:spcBef>
              <a:spcAft>
                <a:spcPts val="0"/>
              </a:spcAft>
              <a:buSzPts val="1100"/>
              <a:buNone/>
            </a:pPr>
            <a:r>
              <a:rPr lang="en-US" sz="1400"/>
              <a:t>Need to work on </a:t>
            </a:r>
            <a:r>
              <a:rPr lang="en-US" sz="1400"/>
              <a:t>acquiring more frequently collected data on N and P along with the DO, pH, etc from the existing network.</a:t>
            </a:r>
            <a:endParaRPr sz="1400"/>
          </a:p>
          <a:p>
            <a:pPr indent="0" lvl="0" marL="0" rtl="0" algn="l">
              <a:lnSpc>
                <a:spcPct val="100000"/>
              </a:lnSpc>
              <a:spcBef>
                <a:spcPts val="0"/>
              </a:spcBef>
              <a:spcAft>
                <a:spcPts val="0"/>
              </a:spcAft>
              <a:buSzPts val="1100"/>
              <a:buNone/>
            </a:pPr>
            <a:r>
              <a:t/>
            </a:r>
            <a:endParaRPr sz="1400">
              <a:solidFill>
                <a:srgbClr val="FF0000"/>
              </a:solidFill>
            </a:endParaRPr>
          </a:p>
        </p:txBody>
      </p:sp>
      <p:sp>
        <p:nvSpPr>
          <p:cNvPr id="206" name="Google Shape;206;g15ea331049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Currently, the Center, in partnership with Project WiCCED, continuously monitors water quality at six locations. Three in Indian River, two in Rehoboth, and one in Little Assawoman. Not all of these stations have been up and running since 2020, but we’ve now acquired over 100,000 data records, and have plans for expansion. Why is this work important for the Inland Bays?</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589807df13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1589807df13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Currently DNREC collects grab samples as part of their long-term monitoring effort. This is a plot of DNREC grab samples for Dissolved oxygen taken at Swan Creek in Indian River over time. The grab samples depict healthy conditions for </a:t>
            </a:r>
            <a:r>
              <a:rPr lang="en-US"/>
              <a:t>aquatic</a:t>
            </a:r>
            <a:r>
              <a:rPr lang="en-US"/>
              <a:t> life.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ANDREW - consider mentioning the DO values &gt;10, especially summertime as supersaturated DO are evidence for large diel DO swings</a:t>
            </a:r>
            <a:endParaRPr/>
          </a:p>
          <a:p>
            <a:pPr indent="0" lvl="0" marL="0" rtl="0" algn="l">
              <a:lnSpc>
                <a:spcPct val="100000"/>
              </a:lnSpc>
              <a:spcBef>
                <a:spcPts val="0"/>
              </a:spcBef>
              <a:spcAft>
                <a:spcPts val="0"/>
              </a:spcAft>
              <a:buSzPts val="1100"/>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However, we know that the upper indian river has annual large scale algae blooms, and sometimes frequent fish kills. So does it actually not have DO issues?</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57e35c51e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Well, when we look at </a:t>
            </a:r>
            <a:r>
              <a:rPr lang="en-US"/>
              <a:t>continuous</a:t>
            </a:r>
            <a:r>
              <a:rPr lang="en-US"/>
              <a:t> data, we see the typical hypoxia pattern of low DO at night and early morning, and high DO during the day time. This hypoxia pattern suggest an unhealthy condition for aquatic life. That type of pattern is really only seen by looking at the full time series. Daily means of </a:t>
            </a:r>
            <a:r>
              <a:rPr lang="en-US"/>
              <a:t>continuous</a:t>
            </a:r>
            <a:r>
              <a:rPr lang="en-US"/>
              <a:t> data mask those patterns.</a:t>
            </a:r>
            <a:endParaRPr/>
          </a:p>
        </p:txBody>
      </p:sp>
      <p:sp>
        <p:nvSpPr>
          <p:cNvPr id="104" name="Google Shape;104;g157e35c51e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7e35c51e0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I want to transition to talking about how the network is performing, and what we’re seeing in 2021 and 2022. On the left is a table of the QA standards we require of our data in order to be sent to DNREC. These were based both on a similar program to ours, between NJDEP and Barnegat Bay Partnership, and also through discussions with DNREC at the time we started this work. We’ve since received EPA approval on our QAPP, which was another big </a:t>
            </a:r>
            <a:r>
              <a:rPr lang="en-US"/>
              <a:t>accomplishment</a:t>
            </a:r>
            <a:r>
              <a:rPr lang="en-US"/>
              <a:t> for us. The important thing to note is that the actual drift values are preserved, so the standards can be retroactively tightened or loosened depending on the end user’s needs. </a:t>
            </a:r>
            <a:endParaRPr/>
          </a:p>
        </p:txBody>
      </p:sp>
      <p:sp>
        <p:nvSpPr>
          <p:cNvPr id="116" name="Google Shape;116;g157e35c51e0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7e35c51e0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 a typical year we may deploy about 30 times for a given station, and we assess accuracy for each of those week long deployments. What we see is that over the last three years we’re consistently meeting the standards, over 80% of deployments ,sometimes 90% of deployments. These awesome QA results can be attributable to Zach who has done these weekly calibrations and cleanings for three years, and has developed a real nack for effectively deploying and </a:t>
            </a:r>
            <a:r>
              <a:rPr lang="en-US"/>
              <a:t>maintaining</a:t>
            </a:r>
            <a:r>
              <a:rPr lang="en-US"/>
              <a:t> these set ups. </a:t>
            </a:r>
            <a:endParaRPr/>
          </a:p>
        </p:txBody>
      </p:sp>
      <p:sp>
        <p:nvSpPr>
          <p:cNvPr id="122" name="Google Shape;122;g157e35c51e0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57e35c51e0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lang="en-US">
                <a:solidFill>
                  <a:srgbClr val="FF0000"/>
                </a:solidFill>
              </a:rPr>
              <a:t>Would be useful to briefly describe where the 305b method originated and what it is.  It arises from USGS statistical procedures, and though numerically robust, it is only loosely associated with biological methods that evaluate organism response to environmental stresses.</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Moving into actual measurement results, I’ll present the DO data from 2021 and separately for 2022. The 2022 season is still going, but the data presented here include April through August. </a:t>
            </a:r>
            <a:r>
              <a:rPr lang="en-US"/>
              <a:t>Which encompasses our typical periods of interest. There are three ways the 305(b) report looks at aquatic life standards for DO.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Calculate daily averages for the monitoring period, no more than 1 of those averages may be below 4.0 mg/L</a:t>
            </a:r>
            <a:endParaRPr/>
          </a:p>
          <a:p>
            <a:pPr indent="0" lvl="0" marL="0" rtl="0" algn="l">
              <a:lnSpc>
                <a:spcPct val="100000"/>
              </a:lnSpc>
              <a:spcBef>
                <a:spcPts val="0"/>
              </a:spcBef>
              <a:spcAft>
                <a:spcPts val="0"/>
              </a:spcAft>
              <a:buSzPts val="1100"/>
              <a:buNone/>
            </a:pPr>
            <a:r>
              <a:rPr lang="en-US"/>
              <a:t>Calculate 10th percentile of these daily averages, then calculate the upper limit of 90% confidence interval for the 10th percentile, which must exceed 5.0 mg/L</a:t>
            </a:r>
            <a:endParaRPr/>
          </a:p>
          <a:p>
            <a:pPr indent="0" lvl="0" marL="0" rtl="0" algn="l">
              <a:lnSpc>
                <a:spcPct val="100000"/>
              </a:lnSpc>
              <a:spcBef>
                <a:spcPts val="0"/>
              </a:spcBef>
              <a:spcAft>
                <a:spcPts val="0"/>
              </a:spcAft>
              <a:buSzPts val="1100"/>
              <a:buNone/>
            </a:pPr>
            <a:r>
              <a:rPr lang="en-US"/>
              <a:t>Calculate 1st percentile of all observations (not daily averages), then calculate upper limit of 90% confidence interval for the 1st percentile which must exceed 4.0 mg/L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There are also four biological metrics we use to describe our continuous data. </a:t>
            </a:r>
            <a:endParaRPr>
              <a:solidFill>
                <a:srgbClr val="FF0000"/>
              </a:solidFill>
            </a:endParaRPr>
          </a:p>
        </p:txBody>
      </p:sp>
      <p:sp>
        <p:nvSpPr>
          <p:cNvPr id="129" name="Google Shape;129;g157e35c51e0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285800" y="1992200"/>
            <a:ext cx="9620400" cy="4342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36054"/>
              <a:buFont typeface="Calibri"/>
              <a:buNone/>
            </a:pPr>
            <a:r>
              <a:rPr lang="en-US" sz="4900">
                <a:solidFill>
                  <a:schemeClr val="accent1"/>
                </a:solidFill>
              </a:rPr>
              <a:t>Results and Discussion of the Continuous Water Quality Monitoring Network in the Delaware Inland Bays </a:t>
            </a:r>
            <a:br>
              <a:rPr lang="en-US"/>
            </a:br>
            <a:endParaRPr sz="4400"/>
          </a:p>
          <a:p>
            <a:pPr indent="0" lvl="0" marL="0" rtl="0" algn="ctr">
              <a:lnSpc>
                <a:spcPct val="90000"/>
              </a:lnSpc>
              <a:spcBef>
                <a:spcPts val="0"/>
              </a:spcBef>
              <a:spcAft>
                <a:spcPts val="0"/>
              </a:spcAft>
              <a:buClr>
                <a:schemeClr val="dk1"/>
              </a:buClr>
              <a:buSzPct val="193573"/>
              <a:buFont typeface="Calibri"/>
              <a:buNone/>
            </a:pPr>
            <a:r>
              <a:rPr lang="en-US" sz="3443"/>
              <a:t>Andrew McGowan</a:t>
            </a:r>
            <a:r>
              <a:rPr baseline="30000" lang="en-US" sz="3443"/>
              <a:t>1</a:t>
            </a:r>
            <a:r>
              <a:rPr lang="en-US" sz="3443"/>
              <a:t>, Scott Andres</a:t>
            </a:r>
            <a:r>
              <a:rPr baseline="30000" lang="en-US" sz="3443"/>
              <a:t>2</a:t>
            </a:r>
            <a:r>
              <a:rPr lang="en-US" sz="3443"/>
              <a:t>, Zachary Garmoe</a:t>
            </a:r>
            <a:r>
              <a:rPr baseline="30000" lang="en-US" sz="3443"/>
              <a:t>1</a:t>
            </a:r>
            <a:br>
              <a:rPr baseline="30000" lang="en-US" sz="3443"/>
            </a:br>
            <a:endParaRPr sz="3443"/>
          </a:p>
          <a:p>
            <a:pPr indent="0" lvl="0" marL="0" rtl="0" algn="ctr">
              <a:lnSpc>
                <a:spcPct val="90000"/>
              </a:lnSpc>
              <a:spcBef>
                <a:spcPts val="0"/>
              </a:spcBef>
              <a:spcAft>
                <a:spcPts val="0"/>
              </a:spcAft>
              <a:buClr>
                <a:schemeClr val="dk1"/>
              </a:buClr>
              <a:buSzPct val="303030"/>
              <a:buFont typeface="Calibri"/>
              <a:buNone/>
            </a:pPr>
            <a:r>
              <a:rPr baseline="30000" lang="en-US" sz="2200"/>
              <a:t>1</a:t>
            </a:r>
            <a:r>
              <a:rPr lang="en-US" sz="2200"/>
              <a:t>Delaware Center for the Inland Bays, </a:t>
            </a:r>
            <a:r>
              <a:rPr baseline="30000" lang="en-US" sz="2200"/>
              <a:t>2</a:t>
            </a:r>
            <a:r>
              <a:rPr lang="en-US" sz="2200"/>
              <a:t>UD Project WiCCED, DGS</a:t>
            </a:r>
            <a:endParaRPr sz="2200"/>
          </a:p>
        </p:txBody>
      </p:sp>
      <p:pic>
        <p:nvPicPr>
          <p:cNvPr id="85" name="Google Shape;85;p13"/>
          <p:cNvPicPr preferRelativeResize="0"/>
          <p:nvPr/>
        </p:nvPicPr>
        <p:blipFill rotWithShape="1">
          <a:blip r:embed="rId3">
            <a:alphaModFix/>
          </a:blip>
          <a:srcRect b="0" l="0" r="0" t="0"/>
          <a:stretch/>
        </p:blipFill>
        <p:spPr>
          <a:xfrm>
            <a:off x="695350" y="596594"/>
            <a:ext cx="4899599" cy="1775125"/>
          </a:xfrm>
          <a:prstGeom prst="rect">
            <a:avLst/>
          </a:prstGeom>
          <a:noFill/>
          <a:ln>
            <a:noFill/>
          </a:ln>
        </p:spPr>
      </p:pic>
      <p:pic>
        <p:nvPicPr>
          <p:cNvPr id="86" name="Google Shape;86;p13"/>
          <p:cNvPicPr preferRelativeResize="0"/>
          <p:nvPr/>
        </p:nvPicPr>
        <p:blipFill>
          <a:blip r:embed="rId4">
            <a:alphaModFix/>
          </a:blip>
          <a:stretch>
            <a:fillRect/>
          </a:stretch>
        </p:blipFill>
        <p:spPr>
          <a:xfrm>
            <a:off x="6944774" y="304800"/>
            <a:ext cx="3387518" cy="168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2021 DO Results</a:t>
            </a:r>
            <a:r>
              <a:rPr lang="en-US">
                <a:solidFill>
                  <a:schemeClr val="accent1"/>
                </a:solidFill>
              </a:rPr>
              <a:t> </a:t>
            </a:r>
            <a:endParaRPr>
              <a:solidFill>
                <a:schemeClr val="accent1"/>
              </a:solidFill>
            </a:endParaRPr>
          </a:p>
        </p:txBody>
      </p:sp>
      <p:pic>
        <p:nvPicPr>
          <p:cNvPr id="138" name="Google Shape;138;p22"/>
          <p:cNvPicPr preferRelativeResize="0"/>
          <p:nvPr/>
        </p:nvPicPr>
        <p:blipFill>
          <a:blip r:embed="rId3">
            <a:alphaModFix/>
          </a:blip>
          <a:stretch>
            <a:fillRect/>
          </a:stretch>
        </p:blipFill>
        <p:spPr>
          <a:xfrm>
            <a:off x="152400" y="1843225"/>
            <a:ext cx="11887201" cy="1980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2022 DO Results </a:t>
            </a:r>
            <a:endParaRPr>
              <a:solidFill>
                <a:schemeClr val="accent1"/>
              </a:solidFill>
            </a:endParaRPr>
          </a:p>
        </p:txBody>
      </p:sp>
      <p:pic>
        <p:nvPicPr>
          <p:cNvPr id="144" name="Google Shape;144;p23"/>
          <p:cNvPicPr preferRelativeResize="0"/>
          <p:nvPr/>
        </p:nvPicPr>
        <p:blipFill>
          <a:blip r:embed="rId3">
            <a:alphaModFix/>
          </a:blip>
          <a:stretch>
            <a:fillRect/>
          </a:stretch>
        </p:blipFill>
        <p:spPr>
          <a:xfrm>
            <a:off x="152400" y="1843225"/>
            <a:ext cx="11887198" cy="1953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Causes of hypoxia in coastal lagoons</a:t>
            </a:r>
            <a:endParaRPr>
              <a:solidFill>
                <a:schemeClr val="accent1"/>
              </a:solidFill>
            </a:endParaRPr>
          </a:p>
        </p:txBody>
      </p:sp>
      <p:sp>
        <p:nvSpPr>
          <p:cNvPr id="150" name="Google Shape;150;p24"/>
          <p:cNvSpPr txBox="1"/>
          <p:nvPr/>
        </p:nvSpPr>
        <p:spPr>
          <a:xfrm>
            <a:off x="895750" y="1690825"/>
            <a:ext cx="102138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Non-linear response to multiple time-variant stresses</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Decay of organic load - watershed, internal, or coastal ocean</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Diel photosynthesis - respiration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Bottom sediment-water column reactions - can be inorganic or organic</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Thermal - gas solubility</a:t>
            </a:r>
            <a:endParaRPr sz="24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83820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Hypoxia duration, frequency, and magnitude</a:t>
            </a:r>
            <a:endParaRPr/>
          </a:p>
        </p:txBody>
      </p:sp>
      <p:pic>
        <p:nvPicPr>
          <p:cNvPr id="156" name="Google Shape;156;p25"/>
          <p:cNvPicPr preferRelativeResize="0"/>
          <p:nvPr/>
        </p:nvPicPr>
        <p:blipFill>
          <a:blip r:embed="rId3">
            <a:alphaModFix/>
          </a:blip>
          <a:stretch>
            <a:fillRect/>
          </a:stretch>
        </p:blipFill>
        <p:spPr>
          <a:xfrm>
            <a:off x="152400" y="1843225"/>
            <a:ext cx="6010276" cy="3606165"/>
          </a:xfrm>
          <a:prstGeom prst="rect">
            <a:avLst/>
          </a:prstGeom>
          <a:noFill/>
          <a:ln>
            <a:noFill/>
          </a:ln>
        </p:spPr>
      </p:pic>
      <p:sp>
        <p:nvSpPr>
          <p:cNvPr id="157" name="Google Shape;157;p25"/>
          <p:cNvSpPr txBox="1"/>
          <p:nvPr/>
        </p:nvSpPr>
        <p:spPr>
          <a:xfrm>
            <a:off x="7798475" y="1257475"/>
            <a:ext cx="326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2022</a:t>
            </a:r>
            <a:endParaRPr sz="2200">
              <a:latin typeface="Calibri"/>
              <a:ea typeface="Calibri"/>
              <a:cs typeface="Calibri"/>
              <a:sym typeface="Calibri"/>
            </a:endParaRPr>
          </a:p>
        </p:txBody>
      </p:sp>
      <p:sp>
        <p:nvSpPr>
          <p:cNvPr id="158" name="Google Shape;158;p25"/>
          <p:cNvSpPr txBox="1"/>
          <p:nvPr/>
        </p:nvSpPr>
        <p:spPr>
          <a:xfrm>
            <a:off x="1547225" y="1189675"/>
            <a:ext cx="326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2021</a:t>
            </a:r>
            <a:endParaRPr sz="2200">
              <a:latin typeface="Calibri"/>
              <a:ea typeface="Calibri"/>
              <a:cs typeface="Calibri"/>
              <a:sym typeface="Calibri"/>
            </a:endParaRPr>
          </a:p>
        </p:txBody>
      </p:sp>
      <p:pic>
        <p:nvPicPr>
          <p:cNvPr id="159" name="Google Shape;159;p25"/>
          <p:cNvPicPr preferRelativeResize="0"/>
          <p:nvPr/>
        </p:nvPicPr>
        <p:blipFill>
          <a:blip r:embed="rId4">
            <a:alphaModFix/>
          </a:blip>
          <a:stretch>
            <a:fillRect/>
          </a:stretch>
        </p:blipFill>
        <p:spPr>
          <a:xfrm>
            <a:off x="6315075" y="1933075"/>
            <a:ext cx="5488300" cy="3524250"/>
          </a:xfrm>
          <a:prstGeom prst="rect">
            <a:avLst/>
          </a:prstGeom>
          <a:noFill/>
          <a:ln>
            <a:noFill/>
          </a:ln>
        </p:spPr>
      </p:pic>
      <p:sp>
        <p:nvSpPr>
          <p:cNvPr id="160" name="Google Shape;160;p25"/>
          <p:cNvSpPr txBox="1"/>
          <p:nvPr/>
        </p:nvSpPr>
        <p:spPr>
          <a:xfrm>
            <a:off x="1014425" y="5674500"/>
            <a:ext cx="9922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Low DO events in 2022 longer and deeper than 2021.</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Most DO events &lt;4 had associated but shorter &lt;2 event.</a:t>
            </a:r>
            <a:endParaRPr sz="2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838200" y="6925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Load of low DO water from watershed?</a:t>
            </a:r>
            <a:endParaRPr/>
          </a:p>
        </p:txBody>
      </p:sp>
      <p:grpSp>
        <p:nvGrpSpPr>
          <p:cNvPr id="166" name="Google Shape;166;p26"/>
          <p:cNvGrpSpPr/>
          <p:nvPr/>
        </p:nvGrpSpPr>
        <p:grpSpPr>
          <a:xfrm>
            <a:off x="1547225" y="1189675"/>
            <a:ext cx="9516450" cy="591000"/>
            <a:chOff x="1547225" y="1189675"/>
            <a:chExt cx="9516450" cy="591000"/>
          </a:xfrm>
        </p:grpSpPr>
        <p:sp>
          <p:nvSpPr>
            <p:cNvPr id="167" name="Google Shape;167;p26"/>
            <p:cNvSpPr txBox="1"/>
            <p:nvPr/>
          </p:nvSpPr>
          <p:spPr>
            <a:xfrm>
              <a:off x="7798475" y="1257475"/>
              <a:ext cx="326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2022</a:t>
              </a:r>
              <a:endParaRPr sz="2200">
                <a:latin typeface="Calibri"/>
                <a:ea typeface="Calibri"/>
                <a:cs typeface="Calibri"/>
                <a:sym typeface="Calibri"/>
              </a:endParaRPr>
            </a:p>
          </p:txBody>
        </p:sp>
        <p:sp>
          <p:nvSpPr>
            <p:cNvPr id="168" name="Google Shape;168;p26"/>
            <p:cNvSpPr txBox="1"/>
            <p:nvPr/>
          </p:nvSpPr>
          <p:spPr>
            <a:xfrm>
              <a:off x="1547225" y="1189675"/>
              <a:ext cx="326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2021</a:t>
              </a:r>
              <a:endParaRPr sz="2200">
                <a:latin typeface="Calibri"/>
                <a:ea typeface="Calibri"/>
                <a:cs typeface="Calibri"/>
                <a:sym typeface="Calibri"/>
              </a:endParaRPr>
            </a:p>
          </p:txBody>
        </p:sp>
      </p:grpSp>
      <p:pic>
        <p:nvPicPr>
          <p:cNvPr id="169" name="Google Shape;169;p26"/>
          <p:cNvPicPr preferRelativeResize="0"/>
          <p:nvPr/>
        </p:nvPicPr>
        <p:blipFill>
          <a:blip r:embed="rId3">
            <a:alphaModFix/>
          </a:blip>
          <a:stretch>
            <a:fillRect/>
          </a:stretch>
        </p:blipFill>
        <p:spPr>
          <a:xfrm>
            <a:off x="129400" y="1712877"/>
            <a:ext cx="5720476" cy="3887650"/>
          </a:xfrm>
          <a:prstGeom prst="rect">
            <a:avLst/>
          </a:prstGeom>
          <a:noFill/>
          <a:ln>
            <a:noFill/>
          </a:ln>
        </p:spPr>
      </p:pic>
      <p:pic>
        <p:nvPicPr>
          <p:cNvPr id="170" name="Google Shape;170;p26"/>
          <p:cNvPicPr preferRelativeResize="0"/>
          <p:nvPr/>
        </p:nvPicPr>
        <p:blipFill>
          <a:blip r:embed="rId4">
            <a:alphaModFix/>
          </a:blip>
          <a:stretch>
            <a:fillRect/>
          </a:stretch>
        </p:blipFill>
        <p:spPr>
          <a:xfrm>
            <a:off x="6086825" y="1712875"/>
            <a:ext cx="5575708" cy="3887650"/>
          </a:xfrm>
          <a:prstGeom prst="rect">
            <a:avLst/>
          </a:prstGeom>
          <a:noFill/>
          <a:ln>
            <a:noFill/>
          </a:ln>
        </p:spPr>
      </p:pic>
      <p:sp>
        <p:nvSpPr>
          <p:cNvPr id="171" name="Google Shape;171;p26"/>
          <p:cNvSpPr txBox="1"/>
          <p:nvPr/>
        </p:nvSpPr>
        <p:spPr>
          <a:xfrm>
            <a:off x="1014425" y="5674500"/>
            <a:ext cx="9922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MPO has low DO events but </a:t>
            </a:r>
            <a:r>
              <a:rPr lang="en-US" sz="2200">
                <a:latin typeface="Calibri"/>
                <a:ea typeface="Calibri"/>
                <a:cs typeface="Calibri"/>
                <a:sym typeface="Calibri"/>
              </a:rPr>
              <a:t>duration</a:t>
            </a:r>
            <a:r>
              <a:rPr lang="en-US" sz="2200">
                <a:latin typeface="Calibri"/>
                <a:ea typeface="Calibri"/>
                <a:cs typeface="Calibri"/>
                <a:sym typeface="Calibri"/>
              </a:rPr>
              <a:t> and magnitude are less than in estuary</a:t>
            </a:r>
            <a:endParaRPr sz="2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Storm runoff driven?</a:t>
            </a:r>
            <a:endParaRPr/>
          </a:p>
        </p:txBody>
      </p:sp>
      <p:pic>
        <p:nvPicPr>
          <p:cNvPr id="177" name="Google Shape;177;p27"/>
          <p:cNvPicPr preferRelativeResize="0"/>
          <p:nvPr/>
        </p:nvPicPr>
        <p:blipFill>
          <a:blip r:embed="rId3">
            <a:alphaModFix/>
          </a:blip>
          <a:stretch>
            <a:fillRect/>
          </a:stretch>
        </p:blipFill>
        <p:spPr>
          <a:xfrm>
            <a:off x="152400" y="1843225"/>
            <a:ext cx="7993799" cy="4549825"/>
          </a:xfrm>
          <a:prstGeom prst="rect">
            <a:avLst/>
          </a:prstGeom>
          <a:noFill/>
          <a:ln>
            <a:noFill/>
          </a:ln>
        </p:spPr>
      </p:pic>
      <p:sp>
        <p:nvSpPr>
          <p:cNvPr id="178" name="Google Shape;178;p27"/>
          <p:cNvSpPr txBox="1"/>
          <p:nvPr/>
        </p:nvSpPr>
        <p:spPr>
          <a:xfrm>
            <a:off x="8146200" y="1843225"/>
            <a:ext cx="39648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Clear association between storm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runoff events and low DO, but….</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limited delivery of low DO water,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no time lag AND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low DO events occur without storm runoff.</a:t>
            </a:r>
            <a:endParaRPr sz="2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838200" y="692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Insolation = solar energy ~ PAR</a:t>
            </a:r>
            <a:endParaRPr/>
          </a:p>
        </p:txBody>
      </p:sp>
      <p:grpSp>
        <p:nvGrpSpPr>
          <p:cNvPr id="184" name="Google Shape;184;p28"/>
          <p:cNvGrpSpPr/>
          <p:nvPr/>
        </p:nvGrpSpPr>
        <p:grpSpPr>
          <a:xfrm>
            <a:off x="1547225" y="1189675"/>
            <a:ext cx="9516450" cy="591000"/>
            <a:chOff x="1547225" y="1189675"/>
            <a:chExt cx="9516450" cy="591000"/>
          </a:xfrm>
        </p:grpSpPr>
        <p:sp>
          <p:nvSpPr>
            <p:cNvPr id="185" name="Google Shape;185;p28"/>
            <p:cNvSpPr txBox="1"/>
            <p:nvPr/>
          </p:nvSpPr>
          <p:spPr>
            <a:xfrm>
              <a:off x="7798475" y="1257475"/>
              <a:ext cx="326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2022</a:t>
              </a:r>
              <a:endParaRPr sz="2200">
                <a:latin typeface="Calibri"/>
                <a:ea typeface="Calibri"/>
                <a:cs typeface="Calibri"/>
                <a:sym typeface="Calibri"/>
              </a:endParaRPr>
            </a:p>
          </p:txBody>
        </p:sp>
        <p:sp>
          <p:nvSpPr>
            <p:cNvPr id="186" name="Google Shape;186;p28"/>
            <p:cNvSpPr txBox="1"/>
            <p:nvPr/>
          </p:nvSpPr>
          <p:spPr>
            <a:xfrm>
              <a:off x="1547225" y="1189675"/>
              <a:ext cx="326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2021</a:t>
              </a:r>
              <a:endParaRPr sz="2200">
                <a:latin typeface="Calibri"/>
                <a:ea typeface="Calibri"/>
                <a:cs typeface="Calibri"/>
                <a:sym typeface="Calibri"/>
              </a:endParaRPr>
            </a:p>
          </p:txBody>
        </p:sp>
      </p:grpSp>
      <p:pic>
        <p:nvPicPr>
          <p:cNvPr id="187" name="Google Shape;187;p28"/>
          <p:cNvPicPr preferRelativeResize="0"/>
          <p:nvPr/>
        </p:nvPicPr>
        <p:blipFill>
          <a:blip r:embed="rId3">
            <a:alphaModFix/>
          </a:blip>
          <a:stretch>
            <a:fillRect/>
          </a:stretch>
        </p:blipFill>
        <p:spPr>
          <a:xfrm>
            <a:off x="57300" y="1690825"/>
            <a:ext cx="6227725" cy="3736635"/>
          </a:xfrm>
          <a:prstGeom prst="rect">
            <a:avLst/>
          </a:prstGeom>
          <a:noFill/>
          <a:ln>
            <a:noFill/>
          </a:ln>
        </p:spPr>
      </p:pic>
      <p:pic>
        <p:nvPicPr>
          <p:cNvPr id="188" name="Google Shape;188;p28"/>
          <p:cNvPicPr preferRelativeResize="0"/>
          <p:nvPr/>
        </p:nvPicPr>
        <p:blipFill>
          <a:blip r:embed="rId4">
            <a:alphaModFix/>
          </a:blip>
          <a:stretch>
            <a:fillRect/>
          </a:stretch>
        </p:blipFill>
        <p:spPr>
          <a:xfrm>
            <a:off x="6437425" y="1780675"/>
            <a:ext cx="5754575" cy="3351850"/>
          </a:xfrm>
          <a:prstGeom prst="rect">
            <a:avLst/>
          </a:prstGeom>
          <a:noFill/>
          <a:ln>
            <a:noFill/>
          </a:ln>
        </p:spPr>
      </p:pic>
      <p:sp>
        <p:nvSpPr>
          <p:cNvPr id="189" name="Google Shape;189;p28"/>
          <p:cNvSpPr txBox="1"/>
          <p:nvPr/>
        </p:nvSpPr>
        <p:spPr>
          <a:xfrm>
            <a:off x="1014425" y="5674500"/>
            <a:ext cx="9922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Most low DO events associated with cloudy days but not all.  July both years and August 2022 have low DO events during sunny weather.  Is there another trend?</a:t>
            </a:r>
            <a:endParaRPr sz="2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838200" y="-1103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Temperature effect on DO </a:t>
            </a:r>
            <a:endParaRPr/>
          </a:p>
        </p:txBody>
      </p:sp>
      <p:sp>
        <p:nvSpPr>
          <p:cNvPr id="195" name="Google Shape;195;p29"/>
          <p:cNvSpPr txBox="1"/>
          <p:nvPr/>
        </p:nvSpPr>
        <p:spPr>
          <a:xfrm>
            <a:off x="8221175" y="1031800"/>
            <a:ext cx="3825300" cy="560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Decreasing DO over season is significant for occurrence of low DO events.</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Interesting that temperature greater than about 9 degrees seems to signal onset of lower DO</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Similar trends observed at other tributary stations over both years</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Greatest diel DO swings occur in warmer water and longer daylight hours</a:t>
            </a:r>
            <a:endParaRPr sz="2200">
              <a:latin typeface="Calibri"/>
              <a:ea typeface="Calibri"/>
              <a:cs typeface="Calibri"/>
              <a:sym typeface="Calibri"/>
            </a:endParaRPr>
          </a:p>
        </p:txBody>
      </p:sp>
      <p:pic>
        <p:nvPicPr>
          <p:cNvPr id="196" name="Google Shape;196;p29"/>
          <p:cNvPicPr preferRelativeResize="0"/>
          <p:nvPr/>
        </p:nvPicPr>
        <p:blipFill>
          <a:blip r:embed="rId3">
            <a:alphaModFix/>
          </a:blip>
          <a:stretch>
            <a:fillRect/>
          </a:stretch>
        </p:blipFill>
        <p:spPr>
          <a:xfrm>
            <a:off x="0" y="1357125"/>
            <a:ext cx="8221175" cy="4952149"/>
          </a:xfrm>
          <a:prstGeom prst="rect">
            <a:avLst/>
          </a:prstGeom>
          <a:noFill/>
          <a:ln>
            <a:noFill/>
          </a:ln>
        </p:spPr>
      </p:pic>
      <p:sp>
        <p:nvSpPr>
          <p:cNvPr id="197" name="Google Shape;197;p29"/>
          <p:cNvSpPr txBox="1"/>
          <p:nvPr/>
        </p:nvSpPr>
        <p:spPr>
          <a:xfrm>
            <a:off x="0" y="6063900"/>
            <a:ext cx="30000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3000">
                <a:solidFill>
                  <a:schemeClr val="dk1"/>
                </a:solidFill>
                <a:latin typeface="Calibri"/>
                <a:ea typeface="Calibri"/>
                <a:cs typeface="Calibri"/>
                <a:sym typeface="Calibri"/>
              </a:rPr>
              <a:t>(DCS site)</a:t>
            </a:r>
            <a:endParaRPr sz="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Summary</a:t>
            </a:r>
            <a:endParaRPr/>
          </a:p>
        </p:txBody>
      </p:sp>
      <p:sp>
        <p:nvSpPr>
          <p:cNvPr id="203" name="Google Shape;203;p3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4400"/>
              <a:t>Multiple variables, time variant stressors and processes, internal feedback loops….</a:t>
            </a:r>
            <a:endParaRPr sz="4400"/>
          </a:p>
          <a:p>
            <a:pPr indent="0" lvl="0" marL="0" rtl="0" algn="l">
              <a:spcBef>
                <a:spcPts val="1000"/>
              </a:spcBef>
              <a:spcAft>
                <a:spcPts val="0"/>
              </a:spcAft>
              <a:buNone/>
            </a:pPr>
            <a:r>
              <a:rPr lang="en-US" sz="4400"/>
              <a:t>This type of system is what coupled hydrodynamic - water quality simulators were built for.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592050" y="130325"/>
            <a:ext cx="11007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100">
                <a:solidFill>
                  <a:schemeClr val="accent1"/>
                </a:solidFill>
              </a:rPr>
              <a:t>Considerations and STAC Input on Methodologies </a:t>
            </a:r>
            <a:endParaRPr sz="4100">
              <a:solidFill>
                <a:schemeClr val="accent1"/>
              </a:solidFill>
            </a:endParaRPr>
          </a:p>
        </p:txBody>
      </p:sp>
      <p:sp>
        <p:nvSpPr>
          <p:cNvPr id="209" name="Google Shape;209;p31"/>
          <p:cNvSpPr txBox="1"/>
          <p:nvPr>
            <p:ph idx="1" type="body"/>
          </p:nvPr>
        </p:nvSpPr>
        <p:spPr>
          <a:xfrm>
            <a:off x="666350" y="1219475"/>
            <a:ext cx="11007900" cy="5358900"/>
          </a:xfrm>
          <a:prstGeom prst="rect">
            <a:avLst/>
          </a:prstGeom>
          <a:noFill/>
          <a:ln>
            <a:noFill/>
          </a:ln>
        </p:spPr>
        <p:txBody>
          <a:bodyPr anchorCtr="0" anchor="t" bIns="45700" lIns="91425" spcFirstLastPara="1" rIns="91425" wrap="square" tIns="45700">
            <a:normAutofit lnSpcReduction="10000"/>
          </a:bodyPr>
          <a:lstStyle/>
          <a:p>
            <a:pPr indent="0" lvl="1" marL="0" rtl="0" algn="l">
              <a:lnSpc>
                <a:spcPct val="90000"/>
              </a:lnSpc>
              <a:spcBef>
                <a:spcPts val="500"/>
              </a:spcBef>
              <a:spcAft>
                <a:spcPts val="0"/>
              </a:spcAft>
              <a:buClr>
                <a:schemeClr val="dk1"/>
              </a:buClr>
              <a:buSzPts val="1600"/>
              <a:buNone/>
            </a:pPr>
            <a:r>
              <a:t/>
            </a:r>
            <a:endParaRPr sz="1600"/>
          </a:p>
          <a:p>
            <a:pPr indent="-276225" lvl="1" marL="457200" rtl="0" algn="l">
              <a:lnSpc>
                <a:spcPct val="90000"/>
              </a:lnSpc>
              <a:spcBef>
                <a:spcPts val="500"/>
              </a:spcBef>
              <a:spcAft>
                <a:spcPts val="0"/>
              </a:spcAft>
              <a:buClr>
                <a:schemeClr val="dk1"/>
              </a:buClr>
              <a:buSzPts val="2400"/>
              <a:buChar char="•"/>
            </a:pPr>
            <a:r>
              <a:rPr lang="en-US"/>
              <a:t>Pretty happy with how 305(b) methods reflect biological metrics. See in future years at “medium” imparied sites how the methods compare.</a:t>
            </a:r>
            <a:endParaRPr/>
          </a:p>
          <a:p>
            <a:pPr indent="0" lvl="0" marL="914400" rtl="0" algn="l">
              <a:lnSpc>
                <a:spcPct val="90000"/>
              </a:lnSpc>
              <a:spcBef>
                <a:spcPts val="500"/>
              </a:spcBef>
              <a:spcAft>
                <a:spcPts val="0"/>
              </a:spcAft>
              <a:buNone/>
            </a:pPr>
            <a:r>
              <a:t/>
            </a:r>
            <a:endParaRPr/>
          </a:p>
          <a:p>
            <a:pPr indent="-276225" lvl="1" marL="457200" rtl="0" algn="l">
              <a:lnSpc>
                <a:spcPct val="90000"/>
              </a:lnSpc>
              <a:spcBef>
                <a:spcPts val="500"/>
              </a:spcBef>
              <a:spcAft>
                <a:spcPts val="0"/>
              </a:spcAft>
              <a:buClr>
                <a:schemeClr val="dk1"/>
              </a:buClr>
              <a:buSzPts val="2400"/>
              <a:buChar char="•"/>
            </a:pPr>
            <a:r>
              <a:rPr lang="en-US"/>
              <a:t>Consider incorporating some type of temporal restrictions on 305(b) methods e.g., </a:t>
            </a:r>
            <a:r>
              <a:rPr lang="en-US"/>
              <a:t>1st percentile of all data. </a:t>
            </a:r>
            <a:r>
              <a:rPr lang="en-US"/>
              <a:t> </a:t>
            </a:r>
            <a:r>
              <a:rPr lang="en-US" sz="2400"/>
              <a:t>Monitoring period from April through October, upper confidence interval value ch</a:t>
            </a:r>
            <a:r>
              <a:rPr lang="en-US"/>
              <a:t>anges when </a:t>
            </a:r>
            <a:r>
              <a:rPr lang="en-US" sz="2400"/>
              <a:t>data are collected year round from a station, compared to summer only. </a:t>
            </a:r>
            <a:endParaRPr sz="2400"/>
          </a:p>
          <a:p>
            <a:pPr indent="0" lvl="0" marL="914400" rtl="0" algn="l">
              <a:lnSpc>
                <a:spcPct val="90000"/>
              </a:lnSpc>
              <a:spcBef>
                <a:spcPts val="500"/>
              </a:spcBef>
              <a:spcAft>
                <a:spcPts val="0"/>
              </a:spcAft>
              <a:buNone/>
            </a:pPr>
            <a:r>
              <a:t/>
            </a:r>
            <a:endParaRPr/>
          </a:p>
          <a:p>
            <a:pPr indent="-276225" lvl="2" marL="457200" rtl="0" algn="l">
              <a:lnSpc>
                <a:spcPct val="90000"/>
              </a:lnSpc>
              <a:spcBef>
                <a:spcPts val="500"/>
              </a:spcBef>
              <a:spcAft>
                <a:spcPts val="0"/>
              </a:spcAft>
              <a:buSzPts val="2400"/>
              <a:buChar char="•"/>
            </a:pPr>
            <a:r>
              <a:rPr lang="en-US" sz="2400"/>
              <a:t>Work towards establishing biologically and geochemically important thresholds. What values of hypoxia duration, magnitude (below what value), frequency too large cause adverse impacts on organisms and other water quality indicators? </a:t>
            </a:r>
            <a:endParaRPr sz="2400"/>
          </a:p>
          <a:p>
            <a:pPr indent="0" lvl="0" marL="1371600" rtl="0" algn="l">
              <a:lnSpc>
                <a:spcPct val="90000"/>
              </a:lnSpc>
              <a:spcBef>
                <a:spcPts val="500"/>
              </a:spcBef>
              <a:spcAft>
                <a:spcPts val="0"/>
              </a:spcAft>
              <a:buNone/>
            </a:pPr>
            <a:r>
              <a:t/>
            </a:r>
            <a:endParaRPr sz="2400"/>
          </a:p>
          <a:p>
            <a:pPr indent="-276225" lvl="2" marL="457200" rtl="0" algn="l">
              <a:lnSpc>
                <a:spcPct val="90000"/>
              </a:lnSpc>
              <a:spcBef>
                <a:spcPts val="500"/>
              </a:spcBef>
              <a:spcAft>
                <a:spcPts val="0"/>
              </a:spcAft>
              <a:buSzPts val="2400"/>
              <a:buChar char="•"/>
            </a:pPr>
            <a:r>
              <a:rPr lang="en-US" sz="2400"/>
              <a:t>Open for ideas, future projects, references from other systems</a:t>
            </a:r>
            <a:endParaRPr sz="2400"/>
          </a:p>
          <a:p>
            <a:pPr indent="0" lvl="0" marL="0" rtl="0" algn="l">
              <a:lnSpc>
                <a:spcPct val="90000"/>
              </a:lnSpc>
              <a:spcBef>
                <a:spcPts val="500"/>
              </a:spcBef>
              <a:spcAft>
                <a:spcPts val="0"/>
              </a:spcAft>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4"/>
          <p:cNvPicPr preferRelativeResize="0"/>
          <p:nvPr/>
        </p:nvPicPr>
        <p:blipFill>
          <a:blip r:embed="rId3">
            <a:alphaModFix/>
          </a:blip>
          <a:stretch>
            <a:fillRect/>
          </a:stretch>
        </p:blipFill>
        <p:spPr>
          <a:xfrm>
            <a:off x="1298463" y="189062"/>
            <a:ext cx="9595075" cy="6479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592050" y="130325"/>
            <a:ext cx="11007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100">
                <a:solidFill>
                  <a:schemeClr val="accent1"/>
                </a:solidFill>
              </a:rPr>
              <a:t>Considerations and STAC Input on Future Locations</a:t>
            </a:r>
            <a:endParaRPr sz="4100">
              <a:solidFill>
                <a:schemeClr val="accent1"/>
              </a:solidFill>
            </a:endParaRPr>
          </a:p>
        </p:txBody>
      </p:sp>
      <p:sp>
        <p:nvSpPr>
          <p:cNvPr id="215" name="Google Shape;215;p32"/>
          <p:cNvSpPr txBox="1"/>
          <p:nvPr>
            <p:ph idx="1" type="body"/>
          </p:nvPr>
        </p:nvSpPr>
        <p:spPr>
          <a:xfrm>
            <a:off x="666350" y="1219475"/>
            <a:ext cx="11007900" cy="5358900"/>
          </a:xfrm>
          <a:prstGeom prst="rect">
            <a:avLst/>
          </a:prstGeom>
          <a:noFill/>
          <a:ln>
            <a:noFill/>
          </a:ln>
        </p:spPr>
        <p:txBody>
          <a:bodyPr anchorCtr="0" anchor="t" bIns="45700" lIns="91425" spcFirstLastPara="1" rIns="91425" wrap="square" tIns="45700">
            <a:normAutofit/>
          </a:bodyPr>
          <a:lstStyle/>
          <a:p>
            <a:pPr indent="0" lvl="1" marL="0" rtl="0" algn="l">
              <a:lnSpc>
                <a:spcPct val="90000"/>
              </a:lnSpc>
              <a:spcBef>
                <a:spcPts val="500"/>
              </a:spcBef>
              <a:spcAft>
                <a:spcPts val="0"/>
              </a:spcAft>
              <a:buClr>
                <a:schemeClr val="dk1"/>
              </a:buClr>
              <a:buSzPts val="1600"/>
              <a:buNone/>
            </a:pPr>
            <a:r>
              <a:t/>
            </a:r>
            <a:endParaRPr sz="1600"/>
          </a:p>
          <a:p>
            <a:pPr indent="-342900" lvl="0" marL="457200" rtl="0" algn="l">
              <a:lnSpc>
                <a:spcPct val="90000"/>
              </a:lnSpc>
              <a:spcBef>
                <a:spcPts val="500"/>
              </a:spcBef>
              <a:spcAft>
                <a:spcPts val="0"/>
              </a:spcAft>
              <a:buSzPts val="1800"/>
              <a:buChar char="•"/>
            </a:pPr>
            <a:r>
              <a:rPr lang="en-US"/>
              <a:t>Increase from 6 to 9 stations in 2023</a:t>
            </a:r>
            <a:endParaRPr/>
          </a:p>
          <a:p>
            <a:pPr indent="0" lvl="0" marL="457200" rtl="0" algn="l">
              <a:lnSpc>
                <a:spcPct val="90000"/>
              </a:lnSpc>
              <a:spcBef>
                <a:spcPts val="500"/>
              </a:spcBef>
              <a:spcAft>
                <a:spcPts val="0"/>
              </a:spcAft>
              <a:buNone/>
            </a:pPr>
            <a:r>
              <a:t/>
            </a:r>
            <a:endParaRPr/>
          </a:p>
          <a:p>
            <a:pPr indent="-342900" lvl="0" marL="457200" rtl="0" algn="l">
              <a:lnSpc>
                <a:spcPct val="90000"/>
              </a:lnSpc>
              <a:spcBef>
                <a:spcPts val="500"/>
              </a:spcBef>
              <a:spcAft>
                <a:spcPts val="0"/>
              </a:spcAft>
              <a:buSzPts val="1800"/>
              <a:buChar char="•"/>
            </a:pPr>
            <a:r>
              <a:rPr lang="en-US"/>
              <a:t>Love Creek and Whites Creek</a:t>
            </a:r>
            <a:endParaRPr/>
          </a:p>
          <a:p>
            <a:pPr indent="0" lvl="0" marL="457200" rtl="0" algn="l">
              <a:lnSpc>
                <a:spcPct val="90000"/>
              </a:lnSpc>
              <a:spcBef>
                <a:spcPts val="500"/>
              </a:spcBef>
              <a:spcAft>
                <a:spcPts val="0"/>
              </a:spcAft>
              <a:buNone/>
            </a:pPr>
            <a:r>
              <a:t/>
            </a:r>
            <a:endParaRPr/>
          </a:p>
          <a:p>
            <a:pPr indent="-342900" lvl="0" marL="457200" rtl="0" algn="l">
              <a:lnSpc>
                <a:spcPct val="90000"/>
              </a:lnSpc>
              <a:spcBef>
                <a:spcPts val="500"/>
              </a:spcBef>
              <a:spcAft>
                <a:spcPts val="0"/>
              </a:spcAft>
              <a:buSzPts val="1800"/>
              <a:buChar char="•"/>
            </a:pPr>
            <a:r>
              <a:rPr lang="en-US"/>
              <a:t>9th station undecided</a:t>
            </a:r>
            <a:endParaRPr/>
          </a:p>
          <a:p>
            <a:pPr indent="0" lvl="0" marL="457200" rtl="0" algn="l">
              <a:lnSpc>
                <a:spcPct val="90000"/>
              </a:lnSpc>
              <a:spcBef>
                <a:spcPts val="500"/>
              </a:spcBef>
              <a:spcAft>
                <a:spcPts val="0"/>
              </a:spcAft>
              <a:buNone/>
            </a:pPr>
            <a:r>
              <a:t/>
            </a:r>
            <a:endParaRPr/>
          </a:p>
          <a:p>
            <a:pPr indent="-342900" lvl="0" marL="457200" rtl="0" algn="l">
              <a:lnSpc>
                <a:spcPct val="90000"/>
              </a:lnSpc>
              <a:spcBef>
                <a:spcPts val="500"/>
              </a:spcBef>
              <a:spcAft>
                <a:spcPts val="0"/>
              </a:spcAft>
              <a:buSzPts val="1800"/>
              <a:buChar char="•"/>
            </a:pPr>
            <a:r>
              <a:rPr lang="en-US"/>
              <a:t>Open to suggestions that are beneficial to the group here or researcher labs you’re aware of </a:t>
            </a:r>
            <a:endParaRPr/>
          </a:p>
          <a:p>
            <a:pPr indent="0" lvl="0" marL="0" rtl="0" algn="l">
              <a:lnSpc>
                <a:spcPct val="90000"/>
              </a:lnSpc>
              <a:spcBef>
                <a:spcPts val="50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5"/>
          <p:cNvPicPr preferRelativeResize="0"/>
          <p:nvPr/>
        </p:nvPicPr>
        <p:blipFill>
          <a:blip r:embed="rId3">
            <a:alphaModFix/>
          </a:blip>
          <a:stretch>
            <a:fillRect/>
          </a:stretch>
        </p:blipFill>
        <p:spPr>
          <a:xfrm>
            <a:off x="152400" y="696675"/>
            <a:ext cx="11887200" cy="51822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152400" y="152400"/>
            <a:ext cx="11849100" cy="655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7"/>
          <p:cNvPicPr preferRelativeResize="0"/>
          <p:nvPr/>
        </p:nvPicPr>
        <p:blipFill>
          <a:blip r:embed="rId3">
            <a:alphaModFix/>
          </a:blip>
          <a:stretch>
            <a:fillRect/>
          </a:stretch>
        </p:blipFill>
        <p:spPr>
          <a:xfrm>
            <a:off x="4800975" y="2873825"/>
            <a:ext cx="7391026" cy="3984175"/>
          </a:xfrm>
          <a:prstGeom prst="rect">
            <a:avLst/>
          </a:prstGeom>
          <a:noFill/>
          <a:ln>
            <a:noFill/>
          </a:ln>
        </p:spPr>
      </p:pic>
      <p:pic>
        <p:nvPicPr>
          <p:cNvPr id="107" name="Google Shape;107;p17"/>
          <p:cNvPicPr preferRelativeResize="0"/>
          <p:nvPr/>
        </p:nvPicPr>
        <p:blipFill>
          <a:blip r:embed="rId4">
            <a:alphaModFix/>
          </a:blip>
          <a:stretch>
            <a:fillRect/>
          </a:stretch>
        </p:blipFill>
        <p:spPr>
          <a:xfrm>
            <a:off x="0" y="0"/>
            <a:ext cx="6408451" cy="335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Changes in CWA Listing Status </a:t>
            </a:r>
            <a:endParaRPr>
              <a:solidFill>
                <a:schemeClr val="accent1"/>
              </a:solidFill>
            </a:endParaRPr>
          </a:p>
        </p:txBody>
      </p:sp>
      <p:sp>
        <p:nvSpPr>
          <p:cNvPr id="113" name="Google Shape;113;p18"/>
          <p:cNvSpPr txBox="1"/>
          <p:nvPr>
            <p:ph idx="1" type="body"/>
          </p:nvPr>
        </p:nvSpPr>
        <p:spPr>
          <a:xfrm>
            <a:off x="1522500" y="1837700"/>
            <a:ext cx="9147000" cy="4351500"/>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1600"/>
              </a:spcBef>
              <a:spcAft>
                <a:spcPts val="0"/>
              </a:spcAft>
              <a:buSzPts val="3200"/>
              <a:buChar char="•"/>
            </a:pPr>
            <a:r>
              <a:rPr lang="en-US" sz="3200"/>
              <a:t>Data was shared with DNREC from one site for the 2022 305(b) report</a:t>
            </a:r>
            <a:endParaRPr sz="3200"/>
          </a:p>
          <a:p>
            <a:pPr indent="0" lvl="0" marL="457200" rtl="0" algn="l">
              <a:lnSpc>
                <a:spcPct val="100000"/>
              </a:lnSpc>
              <a:spcBef>
                <a:spcPts val="1600"/>
              </a:spcBef>
              <a:spcAft>
                <a:spcPts val="0"/>
              </a:spcAft>
              <a:buNone/>
            </a:pPr>
            <a:r>
              <a:t/>
            </a:r>
            <a:endParaRPr sz="3200"/>
          </a:p>
          <a:p>
            <a:pPr indent="-431800" lvl="0" marL="457200" rtl="0" algn="l">
              <a:lnSpc>
                <a:spcPct val="100000"/>
              </a:lnSpc>
              <a:spcBef>
                <a:spcPts val="1600"/>
              </a:spcBef>
              <a:spcAft>
                <a:spcPts val="0"/>
              </a:spcAft>
              <a:buSzPts val="3200"/>
              <a:buChar char="•"/>
            </a:pPr>
            <a:r>
              <a:rPr lang="en-US" sz="3200"/>
              <a:t>Resulted in the relisting of segment DE140-004</a:t>
            </a:r>
            <a:endParaRPr sz="3200"/>
          </a:p>
          <a:p>
            <a:pPr indent="0" lvl="0" marL="457200" rtl="0" algn="l">
              <a:lnSpc>
                <a:spcPct val="100000"/>
              </a:lnSpc>
              <a:spcBef>
                <a:spcPts val="1600"/>
              </a:spcBef>
              <a:spcAft>
                <a:spcPts val="0"/>
              </a:spcAft>
              <a:buNone/>
            </a:pPr>
            <a:r>
              <a:t/>
            </a:r>
            <a:endParaRPr sz="3200"/>
          </a:p>
          <a:p>
            <a:pPr indent="-431800" lvl="0" marL="457200" rtl="0" algn="l">
              <a:lnSpc>
                <a:spcPct val="100000"/>
              </a:lnSpc>
              <a:spcBef>
                <a:spcPts val="1600"/>
              </a:spcBef>
              <a:spcAft>
                <a:spcPts val="0"/>
              </a:spcAft>
              <a:buSzPts val="3200"/>
              <a:buChar char="•"/>
            </a:pPr>
            <a:r>
              <a:rPr lang="en-US" sz="3200"/>
              <a:t>We’ll have data from at least six stations to share for 2024 report</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aphicFrame>
        <p:nvGraphicFramePr>
          <p:cNvPr id="118" name="Google Shape;118;p19"/>
          <p:cNvGraphicFramePr/>
          <p:nvPr/>
        </p:nvGraphicFramePr>
        <p:xfrm>
          <a:off x="261275" y="516375"/>
          <a:ext cx="3000000" cy="3000000"/>
        </p:xfrm>
        <a:graphic>
          <a:graphicData uri="http://schemas.openxmlformats.org/drawingml/2006/table">
            <a:tbl>
              <a:tblPr>
                <a:noFill/>
                <a:tableStyleId>{7566D6F1-39DE-494F-B059-68BE22EA97E7}</a:tableStyleId>
              </a:tblPr>
              <a:tblGrid>
                <a:gridCol w="2514400"/>
                <a:gridCol w="3011450"/>
              </a:tblGrid>
              <a:tr h="481950">
                <a:tc>
                  <a:txBody>
                    <a:bodyPr/>
                    <a:lstStyle/>
                    <a:p>
                      <a:pPr indent="0" lvl="0" marL="0" rtl="0" algn="ctr">
                        <a:lnSpc>
                          <a:spcPct val="115000"/>
                        </a:lnSpc>
                        <a:spcBef>
                          <a:spcPts val="1200"/>
                        </a:spcBef>
                        <a:spcAft>
                          <a:spcPts val="1200"/>
                        </a:spcAft>
                        <a:buNone/>
                      </a:pPr>
                      <a:r>
                        <a:rPr b="1" lang="en-US" sz="1100"/>
                        <a:t>Parameter</a:t>
                      </a:r>
                      <a:endParaRPr b="1" sz="11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100"/>
                        <a:t>Regulatory Query Standards</a:t>
                      </a:r>
                      <a:endParaRPr b="1" sz="11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22575">
                <a:tc>
                  <a:txBody>
                    <a:bodyPr/>
                    <a:lstStyle/>
                    <a:p>
                      <a:pPr indent="0" lvl="0" marL="0" rtl="0" algn="ctr">
                        <a:lnSpc>
                          <a:spcPct val="115000"/>
                        </a:lnSpc>
                        <a:spcBef>
                          <a:spcPts val="1200"/>
                        </a:spcBef>
                        <a:spcAft>
                          <a:spcPts val="1200"/>
                        </a:spcAft>
                        <a:buNone/>
                      </a:pPr>
                      <a:r>
                        <a:rPr lang="en-US"/>
                        <a:t>Specific Conductivity</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 3% of the standard value</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22575">
                <a:tc>
                  <a:txBody>
                    <a:bodyPr/>
                    <a:lstStyle/>
                    <a:p>
                      <a:pPr indent="0" lvl="0" marL="0" rtl="0" algn="ctr">
                        <a:lnSpc>
                          <a:spcPct val="115000"/>
                        </a:lnSpc>
                        <a:spcBef>
                          <a:spcPts val="1200"/>
                        </a:spcBef>
                        <a:spcAft>
                          <a:spcPts val="1200"/>
                        </a:spcAft>
                        <a:buNone/>
                      </a:pPr>
                      <a:r>
                        <a:rPr lang="en-US"/>
                        <a:t>Temperature</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 0.2°C</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22575">
                <a:tc>
                  <a:txBody>
                    <a:bodyPr/>
                    <a:lstStyle/>
                    <a:p>
                      <a:pPr indent="0" lvl="0" marL="0" rtl="0" algn="ctr">
                        <a:lnSpc>
                          <a:spcPct val="115000"/>
                        </a:lnSpc>
                        <a:spcBef>
                          <a:spcPts val="1200"/>
                        </a:spcBef>
                        <a:spcAft>
                          <a:spcPts val="1200"/>
                        </a:spcAft>
                        <a:buNone/>
                      </a:pPr>
                      <a:r>
                        <a:rPr lang="en-US"/>
                        <a:t>Dissolved Oxygen</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 0.3 mg/L</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22575">
                <a:tc>
                  <a:txBody>
                    <a:bodyPr/>
                    <a:lstStyle/>
                    <a:p>
                      <a:pPr indent="0" lvl="0" marL="0" rtl="0" algn="ctr">
                        <a:lnSpc>
                          <a:spcPct val="115000"/>
                        </a:lnSpc>
                        <a:spcBef>
                          <a:spcPts val="1200"/>
                        </a:spcBef>
                        <a:spcAft>
                          <a:spcPts val="1200"/>
                        </a:spcAft>
                        <a:buNone/>
                      </a:pPr>
                      <a:r>
                        <a:rPr lang="en-US"/>
                        <a:t>pH</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 0.3 pH units</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22575">
                <a:tc>
                  <a:txBody>
                    <a:bodyPr/>
                    <a:lstStyle/>
                    <a:p>
                      <a:pPr indent="0" lvl="0" marL="0" rtl="0" algn="ctr">
                        <a:lnSpc>
                          <a:spcPct val="115000"/>
                        </a:lnSpc>
                        <a:spcBef>
                          <a:spcPts val="1200"/>
                        </a:spcBef>
                        <a:spcAft>
                          <a:spcPts val="1200"/>
                        </a:spcAft>
                        <a:buNone/>
                      </a:pPr>
                      <a:r>
                        <a:rPr lang="en-US"/>
                        <a:t>Turbidity</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 5% of the standard value</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22575">
                <a:tc>
                  <a:txBody>
                    <a:bodyPr/>
                    <a:lstStyle/>
                    <a:p>
                      <a:pPr indent="0" lvl="0" marL="0" rtl="0" algn="ctr">
                        <a:lnSpc>
                          <a:spcPct val="115000"/>
                        </a:lnSpc>
                        <a:spcBef>
                          <a:spcPts val="1200"/>
                        </a:spcBef>
                        <a:spcAft>
                          <a:spcPts val="1200"/>
                        </a:spcAft>
                        <a:buNone/>
                      </a:pPr>
                      <a:r>
                        <a:rPr lang="en-US"/>
                        <a:t>Chlorophyll a</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 10% of the standard value</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22575">
                <a:tc>
                  <a:txBody>
                    <a:bodyPr/>
                    <a:lstStyle/>
                    <a:p>
                      <a:pPr indent="0" lvl="0" marL="0" rtl="0" algn="ctr">
                        <a:lnSpc>
                          <a:spcPct val="115000"/>
                        </a:lnSpc>
                        <a:spcBef>
                          <a:spcPts val="1200"/>
                        </a:spcBef>
                        <a:spcAft>
                          <a:spcPts val="1200"/>
                        </a:spcAft>
                        <a:buNone/>
                      </a:pPr>
                      <a:r>
                        <a:rPr lang="en-US"/>
                        <a:t>Phycoerythrin</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 10% of the standard value</a:t>
                      </a:r>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119" name="Google Shape;119;p19"/>
          <p:cNvSpPr txBox="1"/>
          <p:nvPr>
            <p:ph idx="1" type="body"/>
          </p:nvPr>
        </p:nvSpPr>
        <p:spPr>
          <a:xfrm>
            <a:off x="6365925" y="945850"/>
            <a:ext cx="4272900" cy="4351500"/>
          </a:xfrm>
          <a:prstGeom prst="rect">
            <a:avLst/>
          </a:prstGeom>
          <a:noFill/>
          <a:ln>
            <a:noFill/>
          </a:ln>
        </p:spPr>
        <p:txBody>
          <a:bodyPr anchorCtr="0" anchor="t" bIns="45700" lIns="91425" spcFirstLastPara="1" rIns="91425" wrap="square" tIns="45700">
            <a:normAutofit/>
          </a:bodyPr>
          <a:lstStyle/>
          <a:p>
            <a:pPr indent="-514350" lvl="0" marL="457200" rtl="0" algn="l">
              <a:lnSpc>
                <a:spcPct val="100000"/>
              </a:lnSpc>
              <a:spcBef>
                <a:spcPts val="1600"/>
              </a:spcBef>
              <a:spcAft>
                <a:spcPts val="0"/>
              </a:spcAft>
              <a:buSzPts val="4500"/>
              <a:buChar char="•"/>
            </a:pPr>
            <a:r>
              <a:rPr lang="en-US" sz="3000"/>
              <a:t>Actual data and drift values are preserved</a:t>
            </a:r>
            <a:endParaRPr sz="3000"/>
          </a:p>
          <a:p>
            <a:pPr indent="-514350" lvl="0" marL="457200" rtl="0" algn="l">
              <a:lnSpc>
                <a:spcPct val="100000"/>
              </a:lnSpc>
              <a:spcBef>
                <a:spcPts val="0"/>
              </a:spcBef>
              <a:spcAft>
                <a:spcPts val="0"/>
              </a:spcAft>
              <a:buSzPts val="4500"/>
              <a:buChar char="•"/>
            </a:pPr>
            <a:r>
              <a:rPr lang="en-US" sz="3000"/>
              <a:t>Standards (QA thresholds) can be retroactively tightened or loosened to meet the end-users needs</a:t>
            </a:r>
            <a:endParaRPr sz="4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0"/>
          <p:cNvPicPr preferRelativeResize="0"/>
          <p:nvPr/>
        </p:nvPicPr>
        <p:blipFill>
          <a:blip r:embed="rId3">
            <a:alphaModFix/>
          </a:blip>
          <a:stretch>
            <a:fillRect/>
          </a:stretch>
        </p:blipFill>
        <p:spPr>
          <a:xfrm>
            <a:off x="761288" y="2283900"/>
            <a:ext cx="10669424" cy="1841000"/>
          </a:xfrm>
          <a:prstGeom prst="rect">
            <a:avLst/>
          </a:prstGeom>
          <a:noFill/>
          <a:ln>
            <a:noFill/>
          </a:ln>
        </p:spPr>
      </p:pic>
      <p:sp>
        <p:nvSpPr>
          <p:cNvPr id="125" name="Google Shape;125;p20"/>
          <p:cNvSpPr txBox="1"/>
          <p:nvPr/>
        </p:nvSpPr>
        <p:spPr>
          <a:xfrm>
            <a:off x="2675550" y="338275"/>
            <a:ext cx="67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6" name="Google Shape;126;p20"/>
          <p:cNvSpPr txBox="1"/>
          <p:nvPr/>
        </p:nvSpPr>
        <p:spPr>
          <a:xfrm>
            <a:off x="307550" y="630425"/>
            <a:ext cx="11317200" cy="738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4000">
                <a:solidFill>
                  <a:schemeClr val="accent1"/>
                </a:solidFill>
                <a:latin typeface="Calibri"/>
                <a:ea typeface="Calibri"/>
                <a:cs typeface="Calibri"/>
                <a:sym typeface="Calibri"/>
              </a:rPr>
              <a:t>Percent of Deployments Meeting Regulatory Standard</a:t>
            </a:r>
            <a:endParaRPr sz="4000">
              <a:solidFill>
                <a:schemeClr val="accen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Assessment Methods </a:t>
            </a:r>
            <a:endParaRPr>
              <a:solidFill>
                <a:schemeClr val="accent1"/>
              </a:solidFill>
            </a:endParaRPr>
          </a:p>
        </p:txBody>
      </p:sp>
      <p:pic>
        <p:nvPicPr>
          <p:cNvPr id="132" name="Google Shape;132;p21"/>
          <p:cNvPicPr preferRelativeResize="0"/>
          <p:nvPr/>
        </p:nvPicPr>
        <p:blipFill>
          <a:blip r:embed="rId3">
            <a:alphaModFix/>
          </a:blip>
          <a:stretch>
            <a:fillRect/>
          </a:stretch>
        </p:blipFill>
        <p:spPr>
          <a:xfrm>
            <a:off x="1138238" y="2410214"/>
            <a:ext cx="9915524" cy="20375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