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83" r:id="rId2"/>
    <p:sldId id="285" r:id="rId3"/>
    <p:sldId id="286" r:id="rId4"/>
    <p:sldId id="287" r:id="rId5"/>
    <p:sldId id="288" r:id="rId6"/>
    <p:sldId id="290" r:id="rId7"/>
    <p:sldId id="289" r:id="rId8"/>
    <p:sldId id="291" r:id="rId9"/>
    <p:sldId id="296" r:id="rId10"/>
    <p:sldId id="292" r:id="rId11"/>
    <p:sldId id="293" r:id="rId12"/>
    <p:sldId id="294" r:id="rId13"/>
    <p:sldId id="298" r:id="rId14"/>
    <p:sldId id="281" r:id="rId1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Parker" initials="MP" lastIdx="1" clrIdx="0">
    <p:extLst>
      <p:ext uri="{19B8F6BF-5375-455C-9EA6-DF929625EA0E}">
        <p15:presenceInfo xmlns:p15="http://schemas.microsoft.com/office/powerpoint/2012/main" userId="S-1-5-21-3228584699-2192855662-1314784660-17663" providerId="AD"/>
      </p:ext>
    </p:extLst>
  </p:cmAuthor>
  <p:cmAuthor id="2" name="Suzanne Bricker" initials="SB" lastIdx="2" clrIdx="1">
    <p:extLst>
      <p:ext uri="{19B8F6BF-5375-455C-9EA6-DF929625EA0E}">
        <p15:presenceInfo xmlns:p15="http://schemas.microsoft.com/office/powerpoint/2012/main" userId="Suzanne Bricker" providerId="None"/>
      </p:ext>
    </p:extLst>
  </p:cmAuthor>
  <p:cmAuthor id="3" name="Suzanne Bricker" initials="SB [2]" lastIdx="11" clrIdx="2">
    <p:extLst>
      <p:ext uri="{19B8F6BF-5375-455C-9EA6-DF929625EA0E}">
        <p15:presenceInfo xmlns:p15="http://schemas.microsoft.com/office/powerpoint/2012/main" userId="S-1-5-21-3026233045-20759957-1393672501-7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6" autoAdjust="0"/>
    <p:restoredTop sz="68971" autoAdjust="0"/>
  </p:normalViewPr>
  <p:slideViewPr>
    <p:cSldViewPr snapToGrid="0">
      <p:cViewPr varScale="1">
        <p:scale>
          <a:sx n="59" d="100"/>
          <a:sy n="59" d="100"/>
        </p:scale>
        <p:origin x="1666" y="72"/>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100"/>
    </p:cViewPr>
  </p:sorterViewPr>
  <p:notesViewPr>
    <p:cSldViewPr snapToGrid="0">
      <p:cViewPr varScale="1">
        <p:scale>
          <a:sx n="71" d="100"/>
          <a:sy n="71" d="100"/>
        </p:scale>
        <p:origin x="322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991A286-A158-47BA-A56E-A3F586B4F06D}" type="datetimeFigureOut">
              <a:rPr lang="en-US" smtClean="0"/>
              <a:t>10/6/2022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AA50439-A7CE-4008-9348-252AFA093B45}" type="slidenum">
              <a:rPr lang="en-US" smtClean="0"/>
              <a:t>‹#›</a:t>
            </a:fld>
            <a:endParaRPr lang="en-US"/>
          </a:p>
        </p:txBody>
      </p:sp>
    </p:spTree>
    <p:extLst>
      <p:ext uri="{BB962C8B-B14F-4D97-AF65-F5344CB8AC3E}">
        <p14:creationId xmlns:p14="http://schemas.microsoft.com/office/powerpoint/2010/main" val="3233626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65BA3BE-6CDC-4478-811F-C93E20636EE0}" type="datetimeFigureOut">
              <a:rPr lang="en-US" smtClean="0"/>
              <a:t>10/6/2022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BB66C1-EBAA-4333-9575-95590F3D0707}" type="slidenum">
              <a:rPr lang="en-US" smtClean="0"/>
              <a:t>‹#›</a:t>
            </a:fld>
            <a:endParaRPr lang="en-US"/>
          </a:p>
        </p:txBody>
      </p:sp>
    </p:spTree>
    <p:extLst>
      <p:ext uri="{BB962C8B-B14F-4D97-AF65-F5344CB8AC3E}">
        <p14:creationId xmlns:p14="http://schemas.microsoft.com/office/powerpoint/2010/main" val="331453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p:nvPr/>
        </p:nvSpPr>
        <p:spPr>
          <a:xfrm>
            <a:off x="3980673" y="8978448"/>
            <a:ext cx="3044331" cy="463206"/>
          </a:xfrm>
          <a:prstGeom prst="rect">
            <a:avLst/>
          </a:prstGeom>
          <a:noFill/>
          <a:ln>
            <a:noFill/>
          </a:ln>
        </p:spPr>
        <p:txBody>
          <a:bodyPr lIns="0" tIns="0" rIns="0" bIns="0" anchor="b" anchorCtr="0">
            <a:noAutofit/>
          </a:bodyPr>
          <a:lstStyle/>
          <a:p>
            <a:pPr algn="r" defTabSz="931774">
              <a:lnSpc>
                <a:spcPct val="95000"/>
              </a:lnSpc>
              <a:buClr>
                <a:srgbClr val="000000"/>
              </a:buClr>
              <a:buSzPct val="25000"/>
              <a:defRPr/>
            </a:pPr>
            <a:fld id="{00000000-1234-1234-1234-123412341234}" type="slidenum">
              <a:rPr lang="en-US" sz="1300">
                <a:solidFill>
                  <a:srgbClr val="000000"/>
                </a:solidFill>
                <a:latin typeface="Arial"/>
                <a:ea typeface="Arial"/>
                <a:cs typeface="Arial"/>
                <a:sym typeface="Arial"/>
              </a:rPr>
              <a:pPr algn="r" defTabSz="931774">
                <a:lnSpc>
                  <a:spcPct val="95000"/>
                </a:lnSpc>
                <a:buClr>
                  <a:srgbClr val="000000"/>
                </a:buClr>
                <a:buSzPct val="25000"/>
                <a:defRPr/>
              </a:pPr>
              <a:t>1</a:t>
            </a:fld>
            <a:endParaRPr lang="en-US" sz="1300">
              <a:solidFill>
                <a:srgbClr val="000000"/>
              </a:solidFill>
              <a:latin typeface="Arial"/>
              <a:ea typeface="Arial"/>
              <a:cs typeface="Arial"/>
              <a:sym typeface="Arial"/>
            </a:endParaRPr>
          </a:p>
        </p:txBody>
      </p:sp>
      <p:sp>
        <p:nvSpPr>
          <p:cNvPr id="94" name="Shape 94"/>
          <p:cNvSpPr txBox="1"/>
          <p:nvPr/>
        </p:nvSpPr>
        <p:spPr>
          <a:xfrm>
            <a:off x="3980674" y="8978448"/>
            <a:ext cx="3045952" cy="463206"/>
          </a:xfrm>
          <a:prstGeom prst="rect">
            <a:avLst/>
          </a:prstGeom>
          <a:noFill/>
          <a:ln>
            <a:noFill/>
          </a:ln>
        </p:spPr>
        <p:txBody>
          <a:bodyPr lIns="0" tIns="0" rIns="0" bIns="0" anchor="b" anchorCtr="0">
            <a:noAutofit/>
          </a:bodyPr>
          <a:lstStyle/>
          <a:p>
            <a:pPr algn="r" defTabSz="931774">
              <a:lnSpc>
                <a:spcPct val="95000"/>
              </a:lnSpc>
              <a:buClr>
                <a:srgbClr val="000000"/>
              </a:buClr>
              <a:buSzPct val="25000"/>
              <a:defRPr/>
            </a:pPr>
            <a:fld id="{00000000-1234-1234-1234-123412341234}" type="slidenum">
              <a:rPr lang="en-US" sz="1300">
                <a:solidFill>
                  <a:srgbClr val="000000"/>
                </a:solidFill>
                <a:latin typeface="Arial"/>
                <a:ea typeface="Arial"/>
                <a:cs typeface="Arial"/>
                <a:sym typeface="Arial"/>
              </a:rPr>
              <a:pPr algn="r" defTabSz="931774">
                <a:lnSpc>
                  <a:spcPct val="95000"/>
                </a:lnSpc>
                <a:buClr>
                  <a:srgbClr val="000000"/>
                </a:buClr>
                <a:buSzPct val="25000"/>
                <a:defRPr/>
              </a:pPr>
              <a:t>1</a:t>
            </a:fld>
            <a:endParaRPr lang="en-US" sz="1300">
              <a:solidFill>
                <a:srgbClr val="000000"/>
              </a:solidFill>
              <a:latin typeface="Arial"/>
              <a:ea typeface="Arial"/>
              <a:cs typeface="Arial"/>
              <a:sym typeface="Arial"/>
            </a:endParaRPr>
          </a:p>
        </p:txBody>
      </p:sp>
      <p:sp>
        <p:nvSpPr>
          <p:cNvPr id="95" name="Shape 95"/>
          <p:cNvSpPr txBox="1"/>
          <p:nvPr/>
        </p:nvSpPr>
        <p:spPr>
          <a:xfrm>
            <a:off x="3980673" y="8978449"/>
            <a:ext cx="3049199" cy="468047"/>
          </a:xfrm>
          <a:prstGeom prst="rect">
            <a:avLst/>
          </a:prstGeom>
          <a:noFill/>
          <a:ln>
            <a:noFill/>
          </a:ln>
        </p:spPr>
        <p:txBody>
          <a:bodyPr lIns="0" tIns="0" rIns="0" bIns="0" anchor="b" anchorCtr="0">
            <a:noAutofit/>
          </a:bodyPr>
          <a:lstStyle/>
          <a:p>
            <a:pPr algn="r" defTabSz="931774">
              <a:lnSpc>
                <a:spcPct val="95000"/>
              </a:lnSpc>
              <a:buClr>
                <a:srgbClr val="000000"/>
              </a:buClr>
              <a:buSzPct val="25000"/>
              <a:defRPr/>
            </a:pPr>
            <a:fld id="{00000000-1234-1234-1234-123412341234}" type="slidenum">
              <a:rPr lang="en-US" sz="1300">
                <a:solidFill>
                  <a:srgbClr val="000000"/>
                </a:solidFill>
                <a:latin typeface="Arial"/>
                <a:ea typeface="Arial"/>
                <a:cs typeface="Arial"/>
                <a:sym typeface="Arial"/>
              </a:rPr>
              <a:pPr algn="r" defTabSz="931774">
                <a:lnSpc>
                  <a:spcPct val="95000"/>
                </a:lnSpc>
                <a:buClr>
                  <a:srgbClr val="000000"/>
                </a:buClr>
                <a:buSzPct val="25000"/>
                <a:defRPr/>
              </a:pPr>
              <a:t>1</a:t>
            </a:fld>
            <a:endParaRPr lang="en-US" sz="1300">
              <a:solidFill>
                <a:srgbClr val="000000"/>
              </a:solidFill>
              <a:latin typeface="Arial"/>
              <a:ea typeface="Arial"/>
              <a:cs typeface="Arial"/>
              <a:sym typeface="Arial"/>
            </a:endParaRPr>
          </a:p>
        </p:txBody>
      </p:sp>
      <p:sp>
        <p:nvSpPr>
          <p:cNvPr id="96" name="Shape 96"/>
          <p:cNvSpPr>
            <a:spLocks noGrp="1" noRot="1" noChangeAspect="1"/>
          </p:cNvSpPr>
          <p:nvPr>
            <p:ph type="sldImg" idx="2"/>
          </p:nvPr>
        </p:nvSpPr>
        <p:spPr>
          <a:xfrm>
            <a:off x="366713" y="717550"/>
            <a:ext cx="6302375" cy="3544888"/>
          </a:xfrm>
          <a:custGeom>
            <a:avLst/>
            <a:gdLst/>
            <a:ahLst/>
            <a:cxnLst/>
            <a:rect l="0" t="0" r="0" b="0"/>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a:headEnd type="none" w="med" len="med"/>
            <a:tailEnd type="none" w="med" len="med"/>
          </a:ln>
        </p:spPr>
      </p:sp>
      <p:sp>
        <p:nvSpPr>
          <p:cNvPr id="97" name="Shape 97"/>
          <p:cNvSpPr txBox="1">
            <a:spLocks noGrp="1"/>
          </p:cNvSpPr>
          <p:nvPr>
            <p:ph type="body" idx="1"/>
          </p:nvPr>
        </p:nvSpPr>
        <p:spPr>
          <a:xfrm>
            <a:off x="704286" y="4488418"/>
            <a:ext cx="5627793" cy="4252779"/>
          </a:xfrm>
          <a:prstGeom prst="rect">
            <a:avLst/>
          </a:prstGeom>
          <a:noFill/>
          <a:ln>
            <a:noFill/>
          </a:ln>
        </p:spPr>
        <p:txBody>
          <a:bodyPr lIns="0" tIns="0" rIns="0" bIns="0" anchor="ctr" anchorCtr="0">
            <a:noAutofit/>
          </a:bodyPr>
          <a:lstStyle/>
          <a:p>
            <a:pPr>
              <a:buSzPct val="25000"/>
            </a:pPr>
            <a:endParaRPr sz="1800" dirty="0"/>
          </a:p>
        </p:txBody>
      </p:sp>
    </p:spTree>
    <p:extLst>
      <p:ext uri="{BB962C8B-B14F-4D97-AF65-F5344CB8AC3E}">
        <p14:creationId xmlns:p14="http://schemas.microsoft.com/office/powerpoint/2010/main" val="188670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interesting thing about the </a:t>
            </a:r>
            <a:r>
              <a:rPr lang="en-US" dirty="0" err="1"/>
              <a:t>CHes</a:t>
            </a:r>
            <a:r>
              <a:rPr lang="en-US" dirty="0"/>
              <a:t> Bay oyster panel is that the growers applied pressure to have a review made..... when you talk about this point maybe emphasize that the growers HAVE to be involved, they should be leading the pressure to make the panel and the review as was done in </a:t>
            </a:r>
            <a:r>
              <a:rPr lang="en-US" dirty="0" err="1"/>
              <a:t>Ches</a:t>
            </a:r>
            <a:endParaRPr lang="en-US" dirty="0"/>
          </a:p>
          <a:p>
            <a:endParaRPr lang="en-US" dirty="0"/>
          </a:p>
          <a:p>
            <a:r>
              <a:rPr lang="en-US" dirty="0"/>
              <a:t>there should be a lead recognized also.... not sure how they would do that, ORP was sort of the perfect place to have the lead selected from and also local </a:t>
            </a:r>
            <a:r>
              <a:rPr lang="en-US" dirty="0" err="1"/>
              <a:t>Uni</a:t>
            </a:r>
            <a:r>
              <a:rPr lang="en-US" dirty="0"/>
              <a:t> (i.e. Cornwell)</a:t>
            </a:r>
          </a:p>
          <a:p>
            <a:endParaRPr lang="en-US" dirty="0"/>
          </a:p>
          <a:p>
            <a:endParaRPr lang="en-US" dirty="0"/>
          </a:p>
          <a:p>
            <a:r>
              <a:rPr lang="en-US" dirty="0"/>
              <a:t>only for items that are supported by the lit review and research... remember that shell is considered in the report but will not be credited.</a:t>
            </a:r>
          </a:p>
          <a:p>
            <a:endParaRPr lang="en-US" dirty="0"/>
          </a:p>
        </p:txBody>
      </p:sp>
      <p:sp>
        <p:nvSpPr>
          <p:cNvPr id="4" name="Slide Number Placeholder 3"/>
          <p:cNvSpPr>
            <a:spLocks noGrp="1"/>
          </p:cNvSpPr>
          <p:nvPr>
            <p:ph type="sldNum" sz="quarter" idx="10"/>
          </p:nvPr>
        </p:nvSpPr>
        <p:spPr/>
        <p:txBody>
          <a:bodyPr/>
          <a:lstStyle/>
          <a:p>
            <a:fld id="{9ABB66C1-EBAA-4333-9575-95590F3D0707}" type="slidenum">
              <a:rPr lang="en-US" smtClean="0"/>
              <a:t>2</a:t>
            </a:fld>
            <a:endParaRPr lang="en-US"/>
          </a:p>
        </p:txBody>
      </p:sp>
    </p:spTree>
    <p:extLst>
      <p:ext uri="{BB962C8B-B14F-4D97-AF65-F5344CB8AC3E}">
        <p14:creationId xmlns:p14="http://schemas.microsoft.com/office/powerpoint/2010/main" val="2083205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B66C1-EBAA-4333-9575-95590F3D0707}" type="slidenum">
              <a:rPr lang="en-US" smtClean="0"/>
              <a:t>7</a:t>
            </a:fld>
            <a:endParaRPr lang="en-US"/>
          </a:p>
        </p:txBody>
      </p:sp>
    </p:spTree>
    <p:extLst>
      <p:ext uri="{BB962C8B-B14F-4D97-AF65-F5344CB8AC3E}">
        <p14:creationId xmlns:p14="http://schemas.microsoft.com/office/powerpoint/2010/main" val="3889750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mention here the public review </a:t>
            </a:r>
            <a:r>
              <a:rPr lang="en-US" dirty="0" err="1"/>
              <a:t>etc</a:t>
            </a:r>
            <a:r>
              <a:rPr lang="en-US" dirty="0"/>
              <a:t>? it is on an earlier slide but might be good to say again... and that the recommendation and report are then given to the WQGIT who has to vote to approve</a:t>
            </a:r>
          </a:p>
        </p:txBody>
      </p:sp>
      <p:sp>
        <p:nvSpPr>
          <p:cNvPr id="4" name="Slide Number Placeholder 3"/>
          <p:cNvSpPr>
            <a:spLocks noGrp="1"/>
          </p:cNvSpPr>
          <p:nvPr>
            <p:ph type="sldNum" sz="quarter" idx="10"/>
          </p:nvPr>
        </p:nvSpPr>
        <p:spPr/>
        <p:txBody>
          <a:bodyPr/>
          <a:lstStyle/>
          <a:p>
            <a:fld id="{9ABB66C1-EBAA-4333-9575-95590F3D0707}" type="slidenum">
              <a:rPr lang="en-US" smtClean="0"/>
              <a:t>8</a:t>
            </a:fld>
            <a:endParaRPr lang="en-US"/>
          </a:p>
        </p:txBody>
      </p:sp>
    </p:spTree>
    <p:extLst>
      <p:ext uri="{BB962C8B-B14F-4D97-AF65-F5344CB8AC3E}">
        <p14:creationId xmlns:p14="http://schemas.microsoft.com/office/powerpoint/2010/main" val="2993931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Grams</a:t>
            </a:r>
            <a:r>
              <a:rPr lang="en-US" baseline="0" dirty="0"/>
              <a:t> of N and P in dry tissue/oyster for each size class was c</a:t>
            </a:r>
            <a:r>
              <a:rPr lang="en-US" dirty="0"/>
              <a:t>onverted</a:t>
            </a:r>
            <a:r>
              <a:rPr lang="en-US" baseline="0" dirty="0"/>
              <a:t> to lbs and multiplied by 1 million oysters to produce the BMP reduction credits for these practices.</a:t>
            </a:r>
          </a:p>
          <a:p>
            <a:endParaRPr lang="en-US" baseline="0" dirty="0"/>
          </a:p>
          <a:p>
            <a:r>
              <a:rPr lang="en-US" baseline="0" dirty="0"/>
              <a:t>Mention that the last BMP Name, “Site-Specific Monitored Oyster Aquaculture” is in reference to the Panel’s recommended methodology to determine site-specific estimates.</a:t>
            </a:r>
          </a:p>
          <a:p>
            <a:endParaRPr lang="en-US" baseline="0" dirty="0"/>
          </a:p>
          <a:p>
            <a:r>
              <a:rPr lang="en-US" baseline="0" dirty="0"/>
              <a:t>CBP modeling team are currently running scoping scenarios for aquaculture BMPs.  Preliminary results show that increase in oyster aquaculture can have a significant impact on improving water quality at local embayment scales (mention that the CB TMDL is comprised of many TMDLs)</a:t>
            </a:r>
          </a:p>
          <a:p>
            <a:endParaRPr lang="en-US" baseline="0" dirty="0"/>
          </a:p>
          <a:p>
            <a:r>
              <a:rPr lang="en-US" baseline="0" dirty="0"/>
              <a:t>Also, the reduction effectiveness shown here is just for two protocols.  Which leads me to my next slide….</a:t>
            </a:r>
            <a:endParaRPr lang="en-US" dirty="0"/>
          </a:p>
        </p:txBody>
      </p:sp>
      <p:sp>
        <p:nvSpPr>
          <p:cNvPr id="4" name="Slide Number Placeholder 3"/>
          <p:cNvSpPr>
            <a:spLocks noGrp="1"/>
          </p:cNvSpPr>
          <p:nvPr>
            <p:ph type="sldNum" sz="quarter" idx="10"/>
          </p:nvPr>
        </p:nvSpPr>
        <p:spPr/>
        <p:txBody>
          <a:bodyPr/>
          <a:lstStyle/>
          <a:p>
            <a:pPr>
              <a:defRPr/>
            </a:pPr>
            <a:fld id="{2194CCB7-1DA9-4C07-9EB9-B06B692B9FE7}" type="slidenum">
              <a:rPr lang="en-US" altLang="en-US" smtClean="0"/>
              <a:pPr>
                <a:defRPr/>
              </a:pPr>
              <a:t>9</a:t>
            </a:fld>
            <a:endParaRPr lang="en-US" altLang="en-US" dirty="0"/>
          </a:p>
        </p:txBody>
      </p:sp>
    </p:spTree>
    <p:extLst>
      <p:ext uri="{BB962C8B-B14F-4D97-AF65-F5344CB8AC3E}">
        <p14:creationId xmlns:p14="http://schemas.microsoft.com/office/powerpoint/2010/main" val="201774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mention again here that though being considered, shell will </a:t>
            </a:r>
          </a:p>
          <a:p>
            <a:endParaRPr lang="en-US" dirty="0"/>
          </a:p>
          <a:p>
            <a:r>
              <a:rPr lang="en-US" dirty="0"/>
              <a:t>if you have time and want to get into the detail, you could talk about the removal of nutrients from active uptake by phytoplankton thus 'removing from the water' but not fitting the legal definition of having to be physically removed from the water via harvest.... and that an EPA law review approved the crediting of restored reefs sequestration into tissue and shell.... and will also approve (hopefully) the related denitrification based removal not be credited since we want shell to go back in to grow more oysters :-)</a:t>
            </a:r>
          </a:p>
        </p:txBody>
      </p:sp>
      <p:sp>
        <p:nvSpPr>
          <p:cNvPr id="4" name="Slide Number Placeholder 3"/>
          <p:cNvSpPr>
            <a:spLocks noGrp="1"/>
          </p:cNvSpPr>
          <p:nvPr>
            <p:ph type="sldNum" sz="quarter" idx="10"/>
          </p:nvPr>
        </p:nvSpPr>
        <p:spPr/>
        <p:txBody>
          <a:bodyPr/>
          <a:lstStyle/>
          <a:p>
            <a:fld id="{9ABB66C1-EBAA-4333-9575-95590F3D0707}" type="slidenum">
              <a:rPr lang="en-US" smtClean="0"/>
              <a:t>10</a:t>
            </a:fld>
            <a:endParaRPr lang="en-US"/>
          </a:p>
        </p:txBody>
      </p:sp>
    </p:spTree>
    <p:extLst>
      <p:ext uri="{BB962C8B-B14F-4D97-AF65-F5344CB8AC3E}">
        <p14:creationId xmlns:p14="http://schemas.microsoft.com/office/powerpoint/2010/main" val="301144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B66C1-EBAA-4333-9575-95590F3D0707}" type="slidenum">
              <a:rPr lang="en-US" smtClean="0"/>
              <a:t>11</a:t>
            </a:fld>
            <a:endParaRPr lang="en-US"/>
          </a:p>
        </p:txBody>
      </p:sp>
    </p:spTree>
    <p:extLst>
      <p:ext uri="{BB962C8B-B14F-4D97-AF65-F5344CB8AC3E}">
        <p14:creationId xmlns:p14="http://schemas.microsoft.com/office/powerpoint/2010/main" val="2315978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0B6DA42-7BD8-418A-A001-53B9CD6E25F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E965F-6317-49D7-9337-D7FB228D4B0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5020456"/>
            <a:ext cx="2200274" cy="1837544"/>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87206" y="5218176"/>
            <a:ext cx="4425696" cy="1639824"/>
          </a:xfrm>
          <a:prstGeom prst="rect">
            <a:avLst/>
          </a:prstGeom>
        </p:spPr>
      </p:pic>
    </p:spTree>
    <p:extLst>
      <p:ext uri="{BB962C8B-B14F-4D97-AF65-F5344CB8AC3E}">
        <p14:creationId xmlns:p14="http://schemas.microsoft.com/office/powerpoint/2010/main" val="64897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6DA42-7BD8-418A-A001-53B9CD6E25F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E965F-6317-49D7-9337-D7FB228D4B07}" type="slidenum">
              <a:rPr lang="en-US" smtClean="0"/>
              <a:t>‹#›</a:t>
            </a:fld>
            <a:endParaRPr lang="en-US"/>
          </a:p>
        </p:txBody>
      </p:sp>
    </p:spTree>
    <p:extLst>
      <p:ext uri="{BB962C8B-B14F-4D97-AF65-F5344CB8AC3E}">
        <p14:creationId xmlns:p14="http://schemas.microsoft.com/office/powerpoint/2010/main" val="17583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6DA42-7BD8-418A-A001-53B9CD6E25F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E965F-6317-49D7-9337-D7FB228D4B07}" type="slidenum">
              <a:rPr lang="en-US" smtClean="0"/>
              <a:t>‹#›</a:t>
            </a:fld>
            <a:endParaRPr lang="en-US"/>
          </a:p>
        </p:txBody>
      </p:sp>
    </p:spTree>
    <p:extLst>
      <p:ext uri="{BB962C8B-B14F-4D97-AF65-F5344CB8AC3E}">
        <p14:creationId xmlns:p14="http://schemas.microsoft.com/office/powerpoint/2010/main" val="268193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6DA42-7BD8-418A-A001-53B9CD6E25F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E965F-6317-49D7-9337-D7FB228D4B07}"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6304" y="5218176"/>
            <a:ext cx="4425696" cy="1639824"/>
          </a:xfrm>
          <a:prstGeom prst="rect">
            <a:avLst/>
          </a:prstGeom>
        </p:spPr>
      </p:pic>
    </p:spTree>
    <p:extLst>
      <p:ext uri="{BB962C8B-B14F-4D97-AF65-F5344CB8AC3E}">
        <p14:creationId xmlns:p14="http://schemas.microsoft.com/office/powerpoint/2010/main" val="403669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B6DA42-7BD8-418A-A001-53B9CD6E25F2}"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E965F-6317-49D7-9337-D7FB228D4B07}"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6304" y="5218176"/>
            <a:ext cx="4425696" cy="1639824"/>
          </a:xfrm>
          <a:prstGeom prst="rect">
            <a:avLst/>
          </a:prstGeom>
        </p:spPr>
      </p:pic>
    </p:spTree>
    <p:extLst>
      <p:ext uri="{BB962C8B-B14F-4D97-AF65-F5344CB8AC3E}">
        <p14:creationId xmlns:p14="http://schemas.microsoft.com/office/powerpoint/2010/main" val="148541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B6DA42-7BD8-418A-A001-53B9CD6E25F2}"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E965F-6317-49D7-9337-D7FB228D4B07}"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2349" y="5487193"/>
            <a:ext cx="3699650" cy="1370807"/>
          </a:xfrm>
          <a:prstGeom prst="rect">
            <a:avLst/>
          </a:prstGeom>
        </p:spPr>
      </p:pic>
    </p:spTree>
    <p:extLst>
      <p:ext uri="{BB962C8B-B14F-4D97-AF65-F5344CB8AC3E}">
        <p14:creationId xmlns:p14="http://schemas.microsoft.com/office/powerpoint/2010/main" val="72486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B6DA42-7BD8-418A-A001-53B9CD6E25F2}"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E965F-6317-49D7-9337-D7FB228D4B07}" type="slidenum">
              <a:rPr lang="en-US" smtClean="0"/>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9352" y="5218176"/>
            <a:ext cx="4425696" cy="1639824"/>
          </a:xfrm>
          <a:prstGeom prst="rect">
            <a:avLst/>
          </a:prstGeom>
        </p:spPr>
      </p:pic>
    </p:spTree>
    <p:extLst>
      <p:ext uri="{BB962C8B-B14F-4D97-AF65-F5344CB8AC3E}">
        <p14:creationId xmlns:p14="http://schemas.microsoft.com/office/powerpoint/2010/main" val="11683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B6DA42-7BD8-418A-A001-53B9CD6E25F2}"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E965F-6317-49D7-9337-D7FB228D4B07}"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546" y="5218176"/>
            <a:ext cx="4425696" cy="1639824"/>
          </a:xfrm>
          <a:prstGeom prst="rect">
            <a:avLst/>
          </a:prstGeom>
        </p:spPr>
      </p:pic>
    </p:spTree>
    <p:extLst>
      <p:ext uri="{BB962C8B-B14F-4D97-AF65-F5344CB8AC3E}">
        <p14:creationId xmlns:p14="http://schemas.microsoft.com/office/powerpoint/2010/main" val="92069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6DA42-7BD8-418A-A001-53B9CD6E25F2}"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AE965F-6317-49D7-9337-D7FB228D4B07}"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6304" y="5218176"/>
            <a:ext cx="4425696" cy="1639824"/>
          </a:xfrm>
          <a:prstGeom prst="rect">
            <a:avLst/>
          </a:prstGeom>
        </p:spPr>
      </p:pic>
    </p:spTree>
    <p:extLst>
      <p:ext uri="{BB962C8B-B14F-4D97-AF65-F5344CB8AC3E}">
        <p14:creationId xmlns:p14="http://schemas.microsoft.com/office/powerpoint/2010/main" val="176001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B6DA42-7BD8-418A-A001-53B9CD6E25F2}"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E965F-6317-49D7-9337-D7FB228D4B07}"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9352" y="5218176"/>
            <a:ext cx="4425696" cy="1639824"/>
          </a:xfrm>
          <a:prstGeom prst="rect">
            <a:avLst/>
          </a:prstGeom>
        </p:spPr>
      </p:pic>
    </p:spTree>
    <p:extLst>
      <p:ext uri="{BB962C8B-B14F-4D97-AF65-F5344CB8AC3E}">
        <p14:creationId xmlns:p14="http://schemas.microsoft.com/office/powerpoint/2010/main" val="4088197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B6DA42-7BD8-418A-A001-53B9CD6E25F2}"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E965F-6317-49D7-9337-D7FB228D4B07}" type="slidenum">
              <a:rPr lang="en-US" smtClean="0"/>
              <a:t>‹#›</a:t>
            </a:fld>
            <a:endParaRPr lang="en-US"/>
          </a:p>
        </p:txBody>
      </p:sp>
    </p:spTree>
    <p:extLst>
      <p:ext uri="{BB962C8B-B14F-4D97-AF65-F5344CB8AC3E}">
        <p14:creationId xmlns:p14="http://schemas.microsoft.com/office/powerpoint/2010/main" val="1730400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6DA42-7BD8-418A-A001-53B9CD6E25F2}" type="datetimeFigureOut">
              <a:rPr lang="en-US" smtClean="0"/>
              <a:t>10/6/2022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AE965F-6317-49D7-9337-D7FB228D4B07}" type="slidenum">
              <a:rPr lang="en-US" smtClean="0"/>
              <a:t>‹#›</a:t>
            </a:fld>
            <a:endParaRPr lang="en-US"/>
          </a:p>
        </p:txBody>
      </p:sp>
    </p:spTree>
    <p:extLst>
      <p:ext uri="{BB962C8B-B14F-4D97-AF65-F5344CB8AC3E}">
        <p14:creationId xmlns:p14="http://schemas.microsoft.com/office/powerpoint/2010/main" val="2438219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mparke11@umd.edu" TargetMode="Externa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6" name="Title 1"/>
          <p:cNvSpPr txBox="1">
            <a:spLocks/>
          </p:cNvSpPr>
          <p:nvPr/>
        </p:nvSpPr>
        <p:spPr>
          <a:xfrm>
            <a:off x="1693902" y="2341339"/>
            <a:ext cx="8229600" cy="1959429"/>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dirty="0"/>
              <a:t>Developing Oyster Nutrient Trading in Maryland: Will it ever payoff?</a:t>
            </a:r>
            <a:endParaRPr kumimoji="0" lang="en-US" sz="4400" b="0" i="0" u="none" strike="noStrike" kern="1200" cap="none" spc="0" normalizeH="0" baseline="0" noProof="0" dirty="0">
              <a:ln>
                <a:noFill/>
              </a:ln>
              <a:solidFill>
                <a:prstClr val="black"/>
              </a:solidFill>
              <a:effectLst/>
              <a:uLnTx/>
              <a:uFillTx/>
              <a:latin typeface="Georgia" panose="02040502050405020303" pitchFamily="18" charset="0"/>
              <a:ea typeface="+mj-ea"/>
              <a:cs typeface="+mj-cs"/>
            </a:endParaRPr>
          </a:p>
        </p:txBody>
      </p:sp>
      <p:sp>
        <p:nvSpPr>
          <p:cNvPr id="7" name="Text Placeholder 2"/>
          <p:cNvSpPr txBox="1">
            <a:spLocks/>
          </p:cNvSpPr>
          <p:nvPr/>
        </p:nvSpPr>
        <p:spPr>
          <a:xfrm>
            <a:off x="757645" y="4300768"/>
            <a:ext cx="4724400" cy="1066236"/>
          </a:xfrm>
          <a:prstGeom prst="rect">
            <a:avLst/>
          </a:prstGeom>
        </p:spPr>
        <p:txBody>
          <a:bodyPr vert="horz" lIns="91440" tIns="45720" rIns="91440" bIns="45720" rtlCol="0" anchor="ctr">
            <a:normAutofit fontScale="85000" lnSpcReduction="2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3000" i="1" dirty="0">
                <a:solidFill>
                  <a:prstClr val="black"/>
                </a:solidFill>
              </a:rPr>
              <a:t>Matt Parker, PhD</a:t>
            </a:r>
          </a:p>
          <a:p>
            <a:pPr>
              <a:defRPr/>
            </a:pPr>
            <a:r>
              <a:rPr lang="en-US" sz="3000" i="1" dirty="0">
                <a:solidFill>
                  <a:prstClr val="black"/>
                </a:solidFill>
              </a:rPr>
              <a:t>Aquaculture Business Specialist</a:t>
            </a:r>
          </a:p>
          <a:p>
            <a:pPr>
              <a:defRPr/>
            </a:pPr>
            <a:r>
              <a:rPr lang="en-US" sz="3000" i="1" dirty="0">
                <a:solidFill>
                  <a:prstClr val="black"/>
                </a:solidFill>
              </a:rPr>
              <a:t>University of Maryland Extension</a:t>
            </a:r>
            <a:endParaRPr lang="en-US" dirty="0">
              <a:solidFill>
                <a:prstClr val="black"/>
              </a:solidFill>
              <a:latin typeface="Georgia" panose="02040502050405020303" pitchFamily="18" charset="0"/>
            </a:endParaRPr>
          </a:p>
        </p:txBody>
      </p:sp>
      <p:sp>
        <p:nvSpPr>
          <p:cNvPr id="4" name="Text Placeholder 2">
            <a:extLst>
              <a:ext uri="{FF2B5EF4-FFF2-40B4-BE49-F238E27FC236}">
                <a16:creationId xmlns:a16="http://schemas.microsoft.com/office/drawing/2014/main" id="{B4C89F71-6234-49FC-B3C4-F87E473C095C}"/>
              </a:ext>
            </a:extLst>
          </p:cNvPr>
          <p:cNvSpPr txBox="1">
            <a:spLocks/>
          </p:cNvSpPr>
          <p:nvPr/>
        </p:nvSpPr>
        <p:spPr>
          <a:xfrm>
            <a:off x="6418302" y="4141555"/>
            <a:ext cx="5203457" cy="1384663"/>
          </a:xfrm>
          <a:prstGeom prst="rect">
            <a:avLst/>
          </a:prstGeom>
        </p:spPr>
        <p:txBody>
          <a:bodyPr vert="horz" lIns="91440" tIns="45720" rIns="91440" bIns="45720" rtlCol="0" anchor="ctr">
            <a:normAutofit fontScale="85000" lnSpcReduction="10000"/>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3000" i="1" dirty="0">
                <a:solidFill>
                  <a:prstClr val="black"/>
                </a:solidFill>
              </a:rPr>
              <a:t>Suzanne Bricker</a:t>
            </a:r>
          </a:p>
          <a:p>
            <a:pPr algn="r">
              <a:defRPr/>
            </a:pPr>
            <a:r>
              <a:rPr lang="en-US" sz="3000" i="1" dirty="0">
                <a:solidFill>
                  <a:prstClr val="black"/>
                </a:solidFill>
              </a:rPr>
              <a:t>NCCOS Leader for Ecosystem Services</a:t>
            </a:r>
          </a:p>
          <a:p>
            <a:pPr algn="r">
              <a:defRPr/>
            </a:pPr>
            <a:r>
              <a:rPr lang="en-US" sz="3000" i="1" dirty="0">
                <a:solidFill>
                  <a:prstClr val="black"/>
                </a:solidFill>
              </a:rPr>
              <a:t>NOAA</a:t>
            </a:r>
            <a:endParaRPr lang="en-US" dirty="0">
              <a:solidFill>
                <a:prstClr val="black"/>
              </a:solidFill>
              <a:latin typeface="Georgia" panose="02040502050405020303" pitchFamily="18" charset="0"/>
            </a:endParaRPr>
          </a:p>
        </p:txBody>
      </p:sp>
      <p:pic>
        <p:nvPicPr>
          <p:cNvPr id="5" name="Picture 4">
            <a:extLst>
              <a:ext uri="{FF2B5EF4-FFF2-40B4-BE49-F238E27FC236}">
                <a16:creationId xmlns:a16="http://schemas.microsoft.com/office/drawing/2014/main" id="{20EB36A9-119D-4C86-B8AE-1E1C4C847A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302" y="5049264"/>
            <a:ext cx="1602086" cy="1720384"/>
          </a:xfrm>
          <a:prstGeom prst="rect">
            <a:avLst/>
          </a:prstGeom>
        </p:spPr>
      </p:pic>
    </p:spTree>
    <p:extLst>
      <p:ext uri="{BB962C8B-B14F-4D97-AF65-F5344CB8AC3E}">
        <p14:creationId xmlns:p14="http://schemas.microsoft.com/office/powerpoint/2010/main" val="3086508955"/>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Since Dec 2016</a:t>
            </a:r>
          </a:p>
        </p:txBody>
      </p:sp>
      <p:sp>
        <p:nvSpPr>
          <p:cNvPr id="3" name="Content Placeholder 2"/>
          <p:cNvSpPr>
            <a:spLocks noGrp="1"/>
          </p:cNvSpPr>
          <p:nvPr>
            <p:ph sz="half" idx="1"/>
          </p:nvPr>
        </p:nvSpPr>
        <p:spPr/>
        <p:txBody>
          <a:bodyPr>
            <a:normAutofit fontScale="92500"/>
          </a:bodyPr>
          <a:lstStyle/>
          <a:p>
            <a:r>
              <a:rPr lang="en-US" dirty="0"/>
              <a:t>Panel has been evaluating the other scenarios</a:t>
            </a:r>
          </a:p>
          <a:p>
            <a:pPr lvl="1"/>
            <a:r>
              <a:rPr lang="en-US" dirty="0"/>
              <a:t>N &amp; P in shell</a:t>
            </a:r>
          </a:p>
          <a:p>
            <a:pPr lvl="1"/>
            <a:r>
              <a:rPr lang="en-US" dirty="0"/>
              <a:t>Denitrification rates</a:t>
            </a:r>
          </a:p>
          <a:p>
            <a:pPr lvl="1"/>
            <a:r>
              <a:rPr lang="en-US" dirty="0"/>
              <a:t>Sedimentation</a:t>
            </a:r>
          </a:p>
          <a:p>
            <a:pPr lvl="1"/>
            <a:r>
              <a:rPr lang="en-US" dirty="0"/>
              <a:t>Public Fishery</a:t>
            </a:r>
          </a:p>
          <a:p>
            <a:pPr lvl="1"/>
            <a:r>
              <a:rPr lang="en-US" dirty="0"/>
              <a:t>Restoration activities</a:t>
            </a:r>
          </a:p>
          <a:p>
            <a:r>
              <a:rPr lang="en-US" dirty="0"/>
              <a:t>Oyster Recovery Partnership is currently writing second report for Expert Panel review. 2</a:t>
            </a:r>
            <a:r>
              <a:rPr lang="en-US" baseline="30000" dirty="0"/>
              <a:t>nd</a:t>
            </a:r>
            <a:r>
              <a:rPr lang="en-US" dirty="0"/>
              <a:t> report will focus on denitrification</a:t>
            </a:r>
          </a:p>
        </p:txBody>
      </p:sp>
      <p:pic>
        <p:nvPicPr>
          <p:cNvPr id="10" name="Content Placeholder 9"/>
          <p:cNvPicPr>
            <a:picLocks noGrp="1" noChangeAspect="1"/>
          </p:cNvPicPr>
          <p:nvPr>
            <p:ph sz="half" idx="2"/>
          </p:nvPr>
        </p:nvPicPr>
        <p:blipFill>
          <a:blip r:embed="rId3"/>
          <a:stretch>
            <a:fillRect/>
          </a:stretch>
        </p:blipFill>
        <p:spPr>
          <a:xfrm>
            <a:off x="6172200" y="1271303"/>
            <a:ext cx="5181600" cy="3560843"/>
          </a:xfrm>
          <a:prstGeom prst="rect">
            <a:avLst/>
          </a:prstGeom>
        </p:spPr>
      </p:pic>
      <p:sp>
        <p:nvSpPr>
          <p:cNvPr id="11" name="TextBox 10"/>
          <p:cNvSpPr txBox="1"/>
          <p:nvPr/>
        </p:nvSpPr>
        <p:spPr>
          <a:xfrm>
            <a:off x="6277708" y="4935415"/>
            <a:ext cx="4631396" cy="246221"/>
          </a:xfrm>
          <a:prstGeom prst="rect">
            <a:avLst/>
          </a:prstGeom>
          <a:noFill/>
        </p:spPr>
        <p:txBody>
          <a:bodyPr wrap="none" rtlCol="0">
            <a:spAutoFit/>
          </a:bodyPr>
          <a:lstStyle/>
          <a:p>
            <a:r>
              <a:rPr lang="en-US" sz="1000" dirty="0"/>
              <a:t>https://www.pngitem.com/middle/iiwwmxR_homero-simpson-png-transparent-png/</a:t>
            </a:r>
          </a:p>
        </p:txBody>
      </p:sp>
      <p:pic>
        <p:nvPicPr>
          <p:cNvPr id="6" name="Picture 5">
            <a:extLst>
              <a:ext uri="{FF2B5EF4-FFF2-40B4-BE49-F238E27FC236}">
                <a16:creationId xmlns:a16="http://schemas.microsoft.com/office/drawing/2014/main" id="{A3F65E3C-D9AD-4D10-B489-7C61F54EE0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004" y="5685643"/>
            <a:ext cx="915070" cy="982639"/>
          </a:xfrm>
          <a:prstGeom prst="rect">
            <a:avLst/>
          </a:prstGeom>
        </p:spPr>
      </p:pic>
    </p:spTree>
    <p:extLst>
      <p:ext uri="{BB962C8B-B14F-4D97-AF65-F5344CB8AC3E}">
        <p14:creationId xmlns:p14="http://schemas.microsoft.com/office/powerpoint/2010/main" val="375391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compensation for credits?</a:t>
            </a:r>
          </a:p>
        </p:txBody>
      </p:sp>
      <p:sp>
        <p:nvSpPr>
          <p:cNvPr id="3" name="Content Placeholder 2"/>
          <p:cNvSpPr>
            <a:spLocks noGrp="1"/>
          </p:cNvSpPr>
          <p:nvPr>
            <p:ph sz="half" idx="1"/>
          </p:nvPr>
        </p:nvSpPr>
        <p:spPr/>
        <p:txBody>
          <a:bodyPr/>
          <a:lstStyle/>
          <a:p>
            <a:r>
              <a:rPr lang="en-US" dirty="0"/>
              <a:t>Expert panel only determines nutrient reduction rates</a:t>
            </a:r>
          </a:p>
          <a:p>
            <a:r>
              <a:rPr lang="en-US" dirty="0"/>
              <a:t>Individual municipalities (state, county, city, etc.) determine IF and HOW compensation will be implemented.</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54262" y="1547465"/>
            <a:ext cx="5181600" cy="3993257"/>
          </a:xfrm>
        </p:spPr>
      </p:pic>
      <p:sp>
        <p:nvSpPr>
          <p:cNvPr id="6" name="TextBox 5"/>
          <p:cNvSpPr txBox="1"/>
          <p:nvPr/>
        </p:nvSpPr>
        <p:spPr>
          <a:xfrm>
            <a:off x="6208994" y="5386833"/>
            <a:ext cx="5144806" cy="307777"/>
          </a:xfrm>
          <a:prstGeom prst="rect">
            <a:avLst/>
          </a:prstGeom>
          <a:noFill/>
        </p:spPr>
        <p:txBody>
          <a:bodyPr wrap="none" rtlCol="0">
            <a:spAutoFit/>
          </a:bodyPr>
          <a:lstStyle/>
          <a:p>
            <a:r>
              <a:rPr lang="en-US" sz="1400"/>
              <a:t>https://mde.maryland.gov/programs/Water/WQT/Pages/index.aspx</a:t>
            </a:r>
            <a:endParaRPr lang="en-US" sz="1400" dirty="0"/>
          </a:p>
        </p:txBody>
      </p:sp>
      <p:pic>
        <p:nvPicPr>
          <p:cNvPr id="4" name="Picture 3"/>
          <p:cNvPicPr>
            <a:picLocks noChangeAspect="1"/>
          </p:cNvPicPr>
          <p:nvPr/>
        </p:nvPicPr>
        <p:blipFill>
          <a:blip r:embed="rId4"/>
          <a:stretch>
            <a:fillRect/>
          </a:stretch>
        </p:blipFill>
        <p:spPr>
          <a:xfrm>
            <a:off x="1297874" y="4312888"/>
            <a:ext cx="3962895" cy="2147889"/>
          </a:xfrm>
          <a:prstGeom prst="rect">
            <a:avLst/>
          </a:prstGeom>
        </p:spPr>
      </p:pic>
      <p:sp>
        <p:nvSpPr>
          <p:cNvPr id="7" name="TextBox 6"/>
          <p:cNvSpPr txBox="1"/>
          <p:nvPr/>
        </p:nvSpPr>
        <p:spPr>
          <a:xfrm>
            <a:off x="1392426" y="6460777"/>
            <a:ext cx="3773790" cy="215444"/>
          </a:xfrm>
          <a:prstGeom prst="rect">
            <a:avLst/>
          </a:prstGeom>
          <a:noFill/>
        </p:spPr>
        <p:txBody>
          <a:bodyPr wrap="none" rtlCol="0">
            <a:spAutoFit/>
          </a:bodyPr>
          <a:lstStyle/>
          <a:p>
            <a:r>
              <a:rPr lang="en-US" sz="800" dirty="0"/>
              <a:t>https://dygtyjqp7pi0m.cloudfront.net/i/24025/24263044_5.jpg?v=8D34287A0B0C750</a:t>
            </a:r>
          </a:p>
        </p:txBody>
      </p:sp>
      <p:pic>
        <p:nvPicPr>
          <p:cNvPr id="8" name="Picture 7">
            <a:extLst>
              <a:ext uri="{FF2B5EF4-FFF2-40B4-BE49-F238E27FC236}">
                <a16:creationId xmlns:a16="http://schemas.microsoft.com/office/drawing/2014/main" id="{09C4AE76-A76A-40A4-A2D4-05327C5A84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6004" y="5685643"/>
            <a:ext cx="915070" cy="982639"/>
          </a:xfrm>
          <a:prstGeom prst="rect">
            <a:avLst/>
          </a:prstGeom>
        </p:spPr>
      </p:pic>
    </p:spTree>
    <p:extLst>
      <p:ext uri="{BB962C8B-B14F-4D97-AF65-F5344CB8AC3E}">
        <p14:creationId xmlns:p14="http://schemas.microsoft.com/office/powerpoint/2010/main" val="214723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Shellfish Trades to date…..</a:t>
            </a:r>
          </a:p>
        </p:txBody>
      </p:sp>
      <p:sp>
        <p:nvSpPr>
          <p:cNvPr id="3" name="Content Placeholder 2"/>
          <p:cNvSpPr>
            <a:spLocks noGrp="1"/>
          </p:cNvSpPr>
          <p:nvPr>
            <p:ph sz="half" idx="1"/>
          </p:nvPr>
        </p:nvSpPr>
        <p:spPr/>
        <p:txBody>
          <a:bodyPr/>
          <a:lstStyle/>
          <a:p>
            <a:r>
              <a:rPr lang="en-US" dirty="0"/>
              <a:t>Voluntary market</a:t>
            </a:r>
          </a:p>
          <a:p>
            <a:r>
              <a:rPr lang="en-US" dirty="0"/>
              <a:t>Baltimore Convention Center purchased 4 Nitrogen credits in May 2020 for $1600</a:t>
            </a:r>
          </a:p>
        </p:txBody>
      </p:sp>
      <p:sp>
        <p:nvSpPr>
          <p:cNvPr id="4" name="Content Placeholder 3"/>
          <p:cNvSpPr>
            <a:spLocks noGrp="1"/>
          </p:cNvSpPr>
          <p:nvPr>
            <p:ph sz="half" idx="2"/>
          </p:nvPr>
        </p:nvSpPr>
        <p:spPr/>
        <p:txBody>
          <a:bodyPr/>
          <a:lstStyle/>
          <a:p>
            <a:r>
              <a:rPr lang="en-US" dirty="0"/>
              <a:t>Regulatory Market</a:t>
            </a:r>
          </a:p>
          <a:p>
            <a:r>
              <a:rPr lang="en-US" dirty="0"/>
              <a:t>Anne Arundel County purchased 107 </a:t>
            </a:r>
            <a:r>
              <a:rPr lang="en-US" dirty="0" err="1"/>
              <a:t>lbs</a:t>
            </a:r>
            <a:r>
              <a:rPr lang="en-US" dirty="0"/>
              <a:t> Nitrogen and 12 </a:t>
            </a:r>
            <a:r>
              <a:rPr lang="en-US" dirty="0" err="1"/>
              <a:t>lbs</a:t>
            </a:r>
            <a:r>
              <a:rPr lang="en-US" dirty="0"/>
              <a:t> Phosphorus in June 2020 for $4,950 to offset runoff from impervious surface.</a:t>
            </a:r>
          </a:p>
        </p:txBody>
      </p:sp>
      <p:pic>
        <p:nvPicPr>
          <p:cNvPr id="7" name="Picture 6"/>
          <p:cNvPicPr>
            <a:picLocks noChangeAspect="1"/>
          </p:cNvPicPr>
          <p:nvPr/>
        </p:nvPicPr>
        <p:blipFill>
          <a:blip r:embed="rId2"/>
          <a:stretch>
            <a:fillRect/>
          </a:stretch>
        </p:blipFill>
        <p:spPr>
          <a:xfrm>
            <a:off x="1151466" y="3622797"/>
            <a:ext cx="3358255" cy="2554166"/>
          </a:xfrm>
          <a:prstGeom prst="rect">
            <a:avLst/>
          </a:prstGeom>
        </p:spPr>
      </p:pic>
      <p:sp>
        <p:nvSpPr>
          <p:cNvPr id="8" name="TextBox 7"/>
          <p:cNvSpPr txBox="1"/>
          <p:nvPr/>
        </p:nvSpPr>
        <p:spPr>
          <a:xfrm>
            <a:off x="1043353" y="6176963"/>
            <a:ext cx="5613268" cy="307777"/>
          </a:xfrm>
          <a:prstGeom prst="rect">
            <a:avLst/>
          </a:prstGeom>
          <a:noFill/>
        </p:spPr>
        <p:txBody>
          <a:bodyPr wrap="none" rtlCol="0">
            <a:spAutoFit/>
          </a:bodyPr>
          <a:lstStyle/>
          <a:p>
            <a:r>
              <a:rPr lang="en-US" sz="1400" dirty="0"/>
              <a:t>https://spongebob.fandom.com/wiki/Mr._Krabs%27_one_millionth_dollar</a:t>
            </a:r>
          </a:p>
        </p:txBody>
      </p:sp>
      <p:pic>
        <p:nvPicPr>
          <p:cNvPr id="9" name="Picture 8">
            <a:extLst>
              <a:ext uri="{FF2B5EF4-FFF2-40B4-BE49-F238E27FC236}">
                <a16:creationId xmlns:a16="http://schemas.microsoft.com/office/drawing/2014/main" id="{579AAD15-F525-4683-A1F2-BB0DC3472D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004" y="5685643"/>
            <a:ext cx="915070" cy="982639"/>
          </a:xfrm>
          <a:prstGeom prst="rect">
            <a:avLst/>
          </a:prstGeom>
        </p:spPr>
      </p:pic>
    </p:spTree>
    <p:extLst>
      <p:ext uri="{BB962C8B-B14F-4D97-AF65-F5344CB8AC3E}">
        <p14:creationId xmlns:p14="http://schemas.microsoft.com/office/powerpoint/2010/main" val="285771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D0DE-15AA-49AA-B8E9-5F2794C3F4D1}"/>
              </a:ext>
            </a:extLst>
          </p:cNvPr>
          <p:cNvSpPr>
            <a:spLocks noGrp="1"/>
          </p:cNvSpPr>
          <p:nvPr>
            <p:ph type="title"/>
          </p:nvPr>
        </p:nvSpPr>
        <p:spPr/>
        <p:txBody>
          <a:bodyPr/>
          <a:lstStyle/>
          <a:p>
            <a:r>
              <a:rPr lang="en-US" dirty="0"/>
              <a:t>Potential purchases?!?!</a:t>
            </a:r>
          </a:p>
        </p:txBody>
      </p:sp>
      <p:sp>
        <p:nvSpPr>
          <p:cNvPr id="3" name="Content Placeholder 2">
            <a:extLst>
              <a:ext uri="{FF2B5EF4-FFF2-40B4-BE49-F238E27FC236}">
                <a16:creationId xmlns:a16="http://schemas.microsoft.com/office/drawing/2014/main" id="{4D4A0779-036A-4538-9A3E-D12660F2EDC7}"/>
              </a:ext>
            </a:extLst>
          </p:cNvPr>
          <p:cNvSpPr>
            <a:spLocks noGrp="1"/>
          </p:cNvSpPr>
          <p:nvPr>
            <p:ph idx="1"/>
          </p:nvPr>
        </p:nvSpPr>
        <p:spPr>
          <a:xfrm>
            <a:off x="838200" y="1825625"/>
            <a:ext cx="5111496" cy="4351338"/>
          </a:xfrm>
        </p:spPr>
        <p:txBody>
          <a:bodyPr/>
          <a:lstStyle/>
          <a:p>
            <a:r>
              <a:rPr lang="en-US" dirty="0"/>
              <a:t>Maryland Dept of Environment </a:t>
            </a:r>
          </a:p>
          <a:p>
            <a:pPr lvl="1"/>
            <a:r>
              <a:rPr lang="en-US" dirty="0"/>
              <a:t>Clean Water Commerce Account  For Environmental Outcomes </a:t>
            </a:r>
          </a:p>
          <a:p>
            <a:pPr lvl="1"/>
            <a:r>
              <a:rPr lang="en-US" dirty="0"/>
              <a:t>Deadline was Sept 9, 2022</a:t>
            </a:r>
          </a:p>
          <a:p>
            <a:pPr lvl="1"/>
            <a:r>
              <a:rPr lang="en-US" dirty="0"/>
              <a:t>MDE provides $7 million per year to purchase N credits from agriculture for 10-20 years</a:t>
            </a:r>
          </a:p>
        </p:txBody>
      </p:sp>
      <p:pic>
        <p:nvPicPr>
          <p:cNvPr id="1026" name="Picture 2" descr="The End Reaction GIF by SomeGoodNews">
            <a:extLst>
              <a:ext uri="{FF2B5EF4-FFF2-40B4-BE49-F238E27FC236}">
                <a16:creationId xmlns:a16="http://schemas.microsoft.com/office/drawing/2014/main" id="{5E20F4A4-2C18-43DE-A776-673217E728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42306" y="1911477"/>
            <a:ext cx="45720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2939CDC-1FF7-459E-B511-FB6973B4B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6552" y="5573782"/>
            <a:ext cx="915070" cy="982639"/>
          </a:xfrm>
          <a:prstGeom prst="rect">
            <a:avLst/>
          </a:prstGeom>
        </p:spPr>
      </p:pic>
    </p:spTree>
    <p:extLst>
      <p:ext uri="{BB962C8B-B14F-4D97-AF65-F5344CB8AC3E}">
        <p14:creationId xmlns:p14="http://schemas.microsoft.com/office/powerpoint/2010/main" val="17199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0" y="365125"/>
            <a:ext cx="11709779" cy="1325563"/>
          </a:xfrm>
        </p:spPr>
        <p:txBody>
          <a:bodyPr/>
          <a:lstStyle/>
          <a:p>
            <a:pPr algn="ctr"/>
            <a:r>
              <a:rPr lang="en-US" dirty="0"/>
              <a:t>Questions</a:t>
            </a:r>
          </a:p>
        </p:txBody>
      </p:sp>
      <p:sp>
        <p:nvSpPr>
          <p:cNvPr id="6" name="Rectangle 1"/>
          <p:cNvSpPr>
            <a:spLocks noGrp="1" noChangeArrowheads="1"/>
          </p:cNvSpPr>
          <p:nvPr>
            <p:ph sz="half" idx="1"/>
          </p:nvPr>
        </p:nvSpPr>
        <p:spPr bwMode="auto">
          <a:xfrm>
            <a:off x="777240" y="1809861"/>
            <a:ext cx="5013960" cy="452431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en-US" altLang="en-US" sz="2400" b="0" i="0" u="none" strike="noStrike" cap="none" normalizeH="0" baseline="0" dirty="0">
                <a:ln>
                  <a:noFill/>
                </a:ln>
                <a:effectLst/>
                <a:latin typeface="+mn-lt"/>
                <a:cs typeface="Times New Roman" panose="02020603050405020304" pitchFamily="18" charset="0"/>
              </a:rPr>
              <a:t>Dr. Matt Parker</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cs typeface="Times New Roman" panose="02020603050405020304" pitchFamily="18" charset="0"/>
              </a:rPr>
              <a:t>Aquaculture Business Specialist</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cs typeface="Times New Roman" panose="02020603050405020304" pitchFamily="18" charset="0"/>
              </a:rPr>
              <a:t>University of Maryland Extension</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cs typeface="Times New Roman" panose="02020603050405020304" pitchFamily="18" charset="0"/>
              </a:rPr>
              <a:t>Prince George’s County Office</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cs typeface="Times New Roman" panose="02020603050405020304" pitchFamily="18" charset="0"/>
              </a:rPr>
              <a:t>6707 Groveton Drive</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cs typeface="Times New Roman" panose="02020603050405020304" pitchFamily="18" charset="0"/>
              </a:rPr>
              <a:t>Clinton, MD 20735 </a:t>
            </a:r>
            <a:br>
              <a:rPr kumimoji="0" lang="en-US" altLang="en-US" sz="2400" b="0" i="0" u="none" strike="noStrike" cap="none" normalizeH="0" baseline="0" dirty="0">
                <a:ln>
                  <a:noFill/>
                </a:ln>
                <a:solidFill>
                  <a:schemeClr val="tx1"/>
                </a:solidFill>
                <a:effectLst/>
                <a:latin typeface="+mn-lt"/>
              </a:rPr>
            </a:br>
            <a:r>
              <a:rPr kumimoji="0" lang="en-US" altLang="en-US" sz="2400" b="0" i="0" u="none" strike="noStrike" cap="none" normalizeH="0" baseline="0" dirty="0">
                <a:ln>
                  <a:noFill/>
                </a:ln>
                <a:effectLst/>
                <a:latin typeface="+mn-lt"/>
                <a:cs typeface="Times New Roman" panose="02020603050405020304" pitchFamily="18" charset="0"/>
                <a:hlinkClick r:id="rId2"/>
              </a:rPr>
              <a:t>mparke11@umd.edu</a:t>
            </a:r>
            <a:r>
              <a:rPr kumimoji="0" lang="en-US" altLang="en-US" sz="2400" b="0" i="0" u="none" strike="noStrike" cap="none" normalizeH="0" baseline="0" dirty="0">
                <a:ln>
                  <a:noFill/>
                </a:ln>
                <a:effectLst/>
                <a:latin typeface="+mn-lt"/>
                <a:cs typeface="Times New Roman" panose="02020603050405020304" pitchFamily="18" charset="0"/>
              </a:rPr>
              <a:t> </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cs typeface="Times New Roman" panose="02020603050405020304" pitchFamily="18" charset="0"/>
              </a:rPr>
              <a:t>301-868-8780</a:t>
            </a:r>
            <a:r>
              <a:rPr kumimoji="0" lang="en-US" altLang="en-US" sz="2400" b="0" i="0" u="none" strike="noStrike" cap="none" normalizeH="0" baseline="0" dirty="0">
                <a:ln>
                  <a:noFill/>
                </a:ln>
                <a:effectLst/>
                <a:latin typeface="+mn-lt"/>
                <a:cs typeface="Arial" panose="020B0604020202020204" pitchFamily="34" charset="0"/>
              </a:rPr>
              <a:t> </a:t>
            </a:r>
            <a:r>
              <a:rPr kumimoji="0" lang="en-US" altLang="en-US" sz="2400" b="0" i="0" u="none" strike="noStrike" cap="none" normalizeH="0" baseline="0" dirty="0" err="1">
                <a:ln>
                  <a:noFill/>
                </a:ln>
                <a:effectLst/>
                <a:latin typeface="+mn-lt"/>
                <a:cs typeface="Arial" panose="020B0604020202020204" pitchFamily="34" charset="0"/>
              </a:rPr>
              <a:t>ext</a:t>
            </a:r>
            <a:r>
              <a:rPr kumimoji="0" lang="en-US" altLang="en-US" sz="2400" b="0" i="0" u="none" strike="noStrike" cap="none" normalizeH="0" baseline="0" dirty="0">
                <a:ln>
                  <a:noFill/>
                </a:ln>
                <a:effectLst/>
                <a:latin typeface="+mn-lt"/>
                <a:cs typeface="Arial" panose="020B0604020202020204" pitchFamily="34" charset="0"/>
              </a:rPr>
              <a:t> 428</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cs typeface="Times New Roman" panose="02020603050405020304" pitchFamily="18" charset="0"/>
              </a:rPr>
              <a:t>(301) 599-6714 (fax)</a:t>
            </a:r>
            <a:br>
              <a:rPr kumimoji="0" lang="en-US" altLang="en-US" sz="2400" b="0" i="0" u="none" strike="noStrike" cap="none" normalizeH="0" baseline="0" dirty="0">
                <a:ln>
                  <a:noFill/>
                </a:ln>
                <a:effectLst/>
                <a:latin typeface="+mn-lt"/>
              </a:rPr>
            </a:br>
            <a:r>
              <a:rPr kumimoji="0" lang="en-US" altLang="en-US" sz="2400" b="0" i="0" u="none" strike="noStrike" cap="none" normalizeH="0" baseline="0" dirty="0">
                <a:ln>
                  <a:noFill/>
                </a:ln>
                <a:effectLst/>
                <a:latin typeface="+mn-lt"/>
                <a:cs typeface="Times New Roman" panose="02020603050405020304" pitchFamily="18" charset="0"/>
              </a:rPr>
              <a:t>http://extension.umd.edu/aquaculture</a:t>
            </a:r>
            <a:r>
              <a:rPr kumimoji="0" lang="en-US" altLang="en-US" sz="2400" b="0" i="0" u="none" strike="noStrike" cap="none" normalizeH="0" baseline="0" dirty="0">
                <a:ln>
                  <a:noFill/>
                </a:ln>
                <a:effectLst/>
                <a:latin typeface="+mn-lt"/>
              </a:rPr>
              <a:t> </a:t>
            </a:r>
          </a:p>
        </p:txBody>
      </p:sp>
      <p:cxnSp>
        <p:nvCxnSpPr>
          <p:cNvPr id="7" name="Straight Connector 6"/>
          <p:cNvCxnSpPr/>
          <p:nvPr/>
        </p:nvCxnSpPr>
        <p:spPr>
          <a:xfrm flipV="1">
            <a:off x="5008206" y="1351128"/>
            <a:ext cx="2300692" cy="5006"/>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sz="half" idx="2"/>
          </p:nvPr>
        </p:nvPicPr>
        <p:blipFill>
          <a:blip r:embed="rId3"/>
          <a:stretch>
            <a:fillRect/>
          </a:stretch>
        </p:blipFill>
        <p:spPr>
          <a:xfrm>
            <a:off x="6887981" y="1809861"/>
            <a:ext cx="3810000" cy="3810000"/>
          </a:xfrm>
          <a:prstGeom prst="rect">
            <a:avLst/>
          </a:prstGeom>
        </p:spPr>
      </p:pic>
      <p:pic>
        <p:nvPicPr>
          <p:cNvPr id="8" name="Picture 7">
            <a:extLst>
              <a:ext uri="{FF2B5EF4-FFF2-40B4-BE49-F238E27FC236}">
                <a16:creationId xmlns:a16="http://schemas.microsoft.com/office/drawing/2014/main" id="{25E48063-D795-406F-9A82-5C088C9272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004" y="5685643"/>
            <a:ext cx="915070" cy="982639"/>
          </a:xfrm>
          <a:prstGeom prst="rect">
            <a:avLst/>
          </a:prstGeom>
        </p:spPr>
      </p:pic>
    </p:spTree>
    <p:extLst>
      <p:ext uri="{BB962C8B-B14F-4D97-AF65-F5344CB8AC3E}">
        <p14:creationId xmlns:p14="http://schemas.microsoft.com/office/powerpoint/2010/main" val="2390089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to establish a Best Management Practice</a:t>
            </a:r>
          </a:p>
        </p:txBody>
      </p:sp>
      <p:sp>
        <p:nvSpPr>
          <p:cNvPr id="3" name="Content Placeholder 2"/>
          <p:cNvSpPr>
            <a:spLocks noGrp="1"/>
          </p:cNvSpPr>
          <p:nvPr>
            <p:ph sz="half" idx="1"/>
          </p:nvPr>
        </p:nvSpPr>
        <p:spPr/>
        <p:txBody>
          <a:bodyPr/>
          <a:lstStyle/>
          <a:p>
            <a:r>
              <a:rPr lang="en-US" dirty="0"/>
              <a:t>Petition EPA for permission to form a panel to look at the topic</a:t>
            </a:r>
          </a:p>
          <a:p>
            <a:r>
              <a:rPr lang="en-US" dirty="0"/>
              <a:t>Submit potential panel members to EPA for approval</a:t>
            </a:r>
          </a:p>
          <a:p>
            <a:r>
              <a:rPr lang="en-US" dirty="0"/>
              <a:t>Regular panel meetings</a:t>
            </a:r>
          </a:p>
          <a:p>
            <a:r>
              <a:rPr lang="en-US" dirty="0"/>
              <a:t>Research information</a:t>
            </a:r>
          </a:p>
          <a:p>
            <a:r>
              <a:rPr lang="en-US" dirty="0"/>
              <a:t>Obtain group consensus</a:t>
            </a:r>
          </a:p>
          <a:p>
            <a:r>
              <a:rPr lang="en-US" dirty="0"/>
              <a:t>Write report(s) of findings</a:t>
            </a:r>
          </a:p>
          <a:p>
            <a:r>
              <a:rPr lang="en-US" dirty="0"/>
              <a:t>Present report publicly</a:t>
            </a:r>
          </a:p>
        </p:txBody>
      </p:sp>
      <p:sp>
        <p:nvSpPr>
          <p:cNvPr id="4" name="Content Placeholder 3"/>
          <p:cNvSpPr>
            <a:spLocks noGrp="1"/>
          </p:cNvSpPr>
          <p:nvPr>
            <p:ph sz="half" idx="2"/>
          </p:nvPr>
        </p:nvSpPr>
        <p:spPr/>
        <p:txBody>
          <a:bodyPr/>
          <a:lstStyle/>
          <a:p>
            <a:r>
              <a:rPr lang="en-US" dirty="0"/>
              <a:t>Address public comments</a:t>
            </a:r>
          </a:p>
          <a:p>
            <a:r>
              <a:rPr lang="en-US" dirty="0"/>
              <a:t>Resubmit report</a:t>
            </a:r>
          </a:p>
          <a:p>
            <a:r>
              <a:rPr lang="en-US" dirty="0"/>
              <a:t>Appropriate agency members approve/disapprove</a:t>
            </a:r>
          </a:p>
          <a:p>
            <a:r>
              <a:rPr lang="en-US" dirty="0"/>
              <a:t>BMP is then created only for items in the report</a:t>
            </a:r>
          </a:p>
          <a:p>
            <a:r>
              <a:rPr lang="en-US" dirty="0"/>
              <a:t>Up to municipalities to determine any potential compensation system.</a:t>
            </a:r>
          </a:p>
        </p:txBody>
      </p:sp>
      <p:pic>
        <p:nvPicPr>
          <p:cNvPr id="5" name="Picture 4">
            <a:extLst>
              <a:ext uri="{FF2B5EF4-FFF2-40B4-BE49-F238E27FC236}">
                <a16:creationId xmlns:a16="http://schemas.microsoft.com/office/drawing/2014/main" id="{5EA8B003-54D6-4C5C-83D4-E7D137FCBF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004" y="5685643"/>
            <a:ext cx="915070" cy="982639"/>
          </a:xfrm>
          <a:prstGeom prst="rect">
            <a:avLst/>
          </a:prstGeom>
        </p:spPr>
      </p:pic>
    </p:spTree>
    <p:extLst>
      <p:ext uri="{BB962C8B-B14F-4D97-AF65-F5344CB8AC3E}">
        <p14:creationId xmlns:p14="http://schemas.microsoft.com/office/powerpoint/2010/main" val="151021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Establishment of Oyster BMP for Chesapeake Bay</a:t>
            </a:r>
          </a:p>
        </p:txBody>
      </p:sp>
      <p:sp>
        <p:nvSpPr>
          <p:cNvPr id="3" name="Content Placeholder 2"/>
          <p:cNvSpPr>
            <a:spLocks noGrp="1"/>
          </p:cNvSpPr>
          <p:nvPr>
            <p:ph sz="half" idx="1"/>
          </p:nvPr>
        </p:nvSpPr>
        <p:spPr/>
        <p:txBody>
          <a:bodyPr>
            <a:normAutofit fontScale="92500" lnSpcReduction="10000"/>
          </a:bodyPr>
          <a:lstStyle/>
          <a:p>
            <a:r>
              <a:rPr lang="en-US" dirty="0"/>
              <a:t>Oyster Recovery Partnership recommends Expert Panel formation to EPA (April 2015).</a:t>
            </a:r>
          </a:p>
          <a:p>
            <a:r>
              <a:rPr lang="en-US" dirty="0"/>
              <a:t>First panel meeting –Sept 2015</a:t>
            </a:r>
          </a:p>
          <a:p>
            <a:r>
              <a:rPr lang="en-US" dirty="0"/>
              <a:t>Projected Panel End Date (Aug 2016)</a:t>
            </a:r>
          </a:p>
          <a:p>
            <a:endParaRPr lang="en-US" dirty="0"/>
          </a:p>
          <a:p>
            <a:r>
              <a:rPr lang="en-US" dirty="0"/>
              <a:t>……But things took (much) longer than expected.</a:t>
            </a:r>
          </a:p>
        </p:txBody>
      </p:sp>
      <p:sp>
        <p:nvSpPr>
          <p:cNvPr id="4" name="Content Placeholder 3"/>
          <p:cNvSpPr>
            <a:spLocks noGrp="1"/>
          </p:cNvSpPr>
          <p:nvPr>
            <p:ph sz="half" idx="2"/>
          </p:nvPr>
        </p:nvSpPr>
        <p:spPr/>
        <p:txBody>
          <a:bodyPr>
            <a:normAutofit fontScale="92500" lnSpcReduction="10000"/>
          </a:bodyPr>
          <a:lstStyle/>
          <a:p>
            <a:r>
              <a:rPr lang="en-US" dirty="0"/>
              <a:t>Panel Charges</a:t>
            </a:r>
          </a:p>
          <a:p>
            <a:pPr marL="514350" indent="-514350">
              <a:buFont typeface="+mj-lt"/>
              <a:buAutoNum type="arabicPeriod"/>
            </a:pPr>
            <a:r>
              <a:rPr lang="en-US" dirty="0"/>
              <a:t>Identify and define oyster practices for BMP consideration</a:t>
            </a:r>
          </a:p>
          <a:p>
            <a:pPr marL="514350" indent="-514350">
              <a:buFont typeface="+mj-lt"/>
              <a:buAutoNum type="arabicPeriod"/>
            </a:pPr>
            <a:r>
              <a:rPr lang="en-US" dirty="0"/>
              <a:t>Develop a pollutant removal crediting decision framework for oyster BMPs</a:t>
            </a:r>
          </a:p>
          <a:p>
            <a:pPr marL="514350" indent="-514350">
              <a:buFont typeface="+mj-lt"/>
              <a:buAutoNum type="arabicPeriod"/>
            </a:pPr>
            <a:r>
              <a:rPr lang="en-US" dirty="0"/>
              <a:t>Propose nitrogen and phosphorus removal effectiveness estimates for oyster practices determined to have sufficient science support</a:t>
            </a:r>
          </a:p>
        </p:txBody>
      </p:sp>
      <p:pic>
        <p:nvPicPr>
          <p:cNvPr id="5" name="Picture 4">
            <a:extLst>
              <a:ext uri="{FF2B5EF4-FFF2-40B4-BE49-F238E27FC236}">
                <a16:creationId xmlns:a16="http://schemas.microsoft.com/office/drawing/2014/main" id="{4F20517B-B270-47F6-B55E-40C2487511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004" y="5685643"/>
            <a:ext cx="915070" cy="982639"/>
          </a:xfrm>
          <a:prstGeom prst="rect">
            <a:avLst/>
          </a:prstGeom>
        </p:spPr>
      </p:pic>
    </p:spTree>
    <p:extLst>
      <p:ext uri="{BB962C8B-B14F-4D97-AF65-F5344CB8AC3E}">
        <p14:creationId xmlns:p14="http://schemas.microsoft.com/office/powerpoint/2010/main" val="12483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Activities</a:t>
            </a:r>
          </a:p>
        </p:txBody>
      </p:sp>
      <p:sp>
        <p:nvSpPr>
          <p:cNvPr id="3" name="Content Placeholder 2"/>
          <p:cNvSpPr>
            <a:spLocks noGrp="1"/>
          </p:cNvSpPr>
          <p:nvPr>
            <p:ph sz="half" idx="1"/>
          </p:nvPr>
        </p:nvSpPr>
        <p:spPr/>
        <p:txBody>
          <a:bodyPr>
            <a:normAutofit lnSpcReduction="10000"/>
          </a:bodyPr>
          <a:lstStyle/>
          <a:p>
            <a:r>
              <a:rPr lang="en-US" dirty="0"/>
              <a:t>Our panel ended up having about 16 members.</a:t>
            </a:r>
          </a:p>
          <a:p>
            <a:r>
              <a:rPr lang="en-US" dirty="0"/>
              <a:t>The goal was to reach consensus</a:t>
            </a:r>
          </a:p>
          <a:p>
            <a:r>
              <a:rPr lang="en-US" dirty="0"/>
              <a:t>That took a while.</a:t>
            </a:r>
          </a:p>
        </p:txBody>
      </p:sp>
      <p:sp>
        <p:nvSpPr>
          <p:cNvPr id="4" name="Content Placeholder 3"/>
          <p:cNvSpPr>
            <a:spLocks noGrp="1"/>
          </p:cNvSpPr>
          <p:nvPr>
            <p:ph sz="half" idx="2"/>
          </p:nvPr>
        </p:nvSpPr>
        <p:spPr/>
        <p:txBody>
          <a:bodyPr>
            <a:normAutofit lnSpcReduction="10000"/>
          </a:bodyPr>
          <a:lstStyle/>
          <a:p>
            <a:r>
              <a:rPr lang="en-US" dirty="0"/>
              <a:t>Literature review for available science</a:t>
            </a:r>
          </a:p>
          <a:p>
            <a:r>
              <a:rPr lang="en-US" dirty="0"/>
              <a:t>Examined all papers to extract information</a:t>
            </a:r>
          </a:p>
          <a:p>
            <a:r>
              <a:rPr lang="en-US" dirty="0"/>
              <a:t>Reports and unpublished data</a:t>
            </a:r>
          </a:p>
          <a:p>
            <a:r>
              <a:rPr lang="en-US" dirty="0"/>
              <a:t>Evaluated information for appropriateness</a:t>
            </a:r>
          </a:p>
          <a:p>
            <a:r>
              <a:rPr lang="en-US" dirty="0"/>
              <a:t>Discussed nearly every paper</a:t>
            </a:r>
          </a:p>
          <a:p>
            <a:r>
              <a:rPr lang="en-US" dirty="0"/>
              <a:t>Independent Expert Panel Analysis of data.</a:t>
            </a:r>
          </a:p>
        </p:txBody>
      </p:sp>
      <p:pic>
        <p:nvPicPr>
          <p:cNvPr id="5" name="Picture 4">
            <a:extLst>
              <a:ext uri="{FF2B5EF4-FFF2-40B4-BE49-F238E27FC236}">
                <a16:creationId xmlns:a16="http://schemas.microsoft.com/office/drawing/2014/main" id="{3E6C2A1D-288E-4C6D-91C9-FA350CAA45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004" y="5685643"/>
            <a:ext cx="915070" cy="982639"/>
          </a:xfrm>
          <a:prstGeom prst="rect">
            <a:avLst/>
          </a:prstGeom>
        </p:spPr>
      </p:pic>
    </p:spTree>
    <p:extLst>
      <p:ext uri="{BB962C8B-B14F-4D97-AF65-F5344CB8AC3E}">
        <p14:creationId xmlns:p14="http://schemas.microsoft.com/office/powerpoint/2010/main" val="420496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did it take so long?</a:t>
            </a: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314739" y="150489"/>
            <a:ext cx="11410122" cy="6510130"/>
          </a:xfrm>
          <a:prstGeom prst="rect">
            <a:avLst/>
          </a:prstGeom>
        </p:spPr>
      </p:pic>
    </p:spTree>
    <p:extLst>
      <p:ext uri="{BB962C8B-B14F-4D97-AF65-F5344CB8AC3E}">
        <p14:creationId xmlns:p14="http://schemas.microsoft.com/office/powerpoint/2010/main" val="292490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450574" y="24848"/>
            <a:ext cx="11290852" cy="6808304"/>
          </a:xfrm>
          <a:prstGeom prst="rect">
            <a:avLst/>
          </a:prstGeom>
        </p:spPr>
      </p:pic>
    </p:spTree>
    <p:extLst>
      <p:ext uri="{BB962C8B-B14F-4D97-AF65-F5344CB8AC3E}">
        <p14:creationId xmlns:p14="http://schemas.microsoft.com/office/powerpoint/2010/main" val="309884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Tissue from Aquaculture-Low Hanging Fruit </a:t>
            </a:r>
          </a:p>
        </p:txBody>
      </p:sp>
      <p:sp>
        <p:nvSpPr>
          <p:cNvPr id="3" name="Content Placeholder 2"/>
          <p:cNvSpPr>
            <a:spLocks noGrp="1"/>
          </p:cNvSpPr>
          <p:nvPr>
            <p:ph sz="half" idx="1"/>
          </p:nvPr>
        </p:nvSpPr>
        <p:spPr>
          <a:xfrm>
            <a:off x="838200" y="1825625"/>
            <a:ext cx="5181600" cy="3532243"/>
          </a:xfrm>
        </p:spPr>
        <p:txBody>
          <a:bodyPr>
            <a:normAutofit lnSpcReduction="10000"/>
          </a:bodyPr>
          <a:lstStyle/>
          <a:p>
            <a:r>
              <a:rPr lang="en-US" dirty="0"/>
              <a:t>Looked at all studies available for oysters from Chesapeake Bay.</a:t>
            </a:r>
          </a:p>
          <a:p>
            <a:pPr lvl="1"/>
            <a:r>
              <a:rPr lang="en-US" dirty="0"/>
              <a:t>Included published and unpublished research data</a:t>
            </a:r>
          </a:p>
          <a:p>
            <a:r>
              <a:rPr lang="en-US" dirty="0"/>
              <a:t>Triploid &amp; diploid oysters</a:t>
            </a:r>
          </a:p>
          <a:p>
            <a:r>
              <a:rPr lang="en-US" dirty="0"/>
              <a:t>Plotted values based on oyster size</a:t>
            </a:r>
          </a:p>
          <a:p>
            <a:r>
              <a:rPr lang="en-US" dirty="0"/>
              <a:t>Quantile regression to minimize over crediting</a:t>
            </a:r>
          </a:p>
        </p:txBody>
      </p:sp>
      <p:pic>
        <p:nvPicPr>
          <p:cNvPr id="6" name="Content Placeholder 5"/>
          <p:cNvPicPr>
            <a:picLocks noGrp="1" noChangeAspect="1"/>
          </p:cNvPicPr>
          <p:nvPr>
            <p:ph sz="half" idx="2"/>
          </p:nvPr>
        </p:nvPicPr>
        <p:blipFill>
          <a:blip r:embed="rId3"/>
          <a:stretch>
            <a:fillRect/>
          </a:stretch>
        </p:blipFill>
        <p:spPr>
          <a:xfrm>
            <a:off x="6516756" y="2004646"/>
            <a:ext cx="5166906" cy="3532243"/>
          </a:xfrm>
          <a:prstGeom prst="rect">
            <a:avLst/>
          </a:prstGeom>
        </p:spPr>
      </p:pic>
      <p:pic>
        <p:nvPicPr>
          <p:cNvPr id="5" name="Picture 4">
            <a:extLst>
              <a:ext uri="{FF2B5EF4-FFF2-40B4-BE49-F238E27FC236}">
                <a16:creationId xmlns:a16="http://schemas.microsoft.com/office/drawing/2014/main" id="{A0E62F12-A66A-4DDD-97E0-99ACF9610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6004" y="5685643"/>
            <a:ext cx="915070" cy="982639"/>
          </a:xfrm>
          <a:prstGeom prst="rect">
            <a:avLst/>
          </a:prstGeom>
        </p:spPr>
      </p:pic>
    </p:spTree>
    <p:extLst>
      <p:ext uri="{BB962C8B-B14F-4D97-AF65-F5344CB8AC3E}">
        <p14:creationId xmlns:p14="http://schemas.microsoft.com/office/powerpoint/2010/main" val="2865355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Recommendations Approved</a:t>
            </a:r>
          </a:p>
        </p:txBody>
      </p:sp>
      <p:sp>
        <p:nvSpPr>
          <p:cNvPr id="3" name="Content Placeholder 2"/>
          <p:cNvSpPr>
            <a:spLocks noGrp="1"/>
          </p:cNvSpPr>
          <p:nvPr>
            <p:ph sz="half" idx="1"/>
          </p:nvPr>
        </p:nvSpPr>
        <p:spPr>
          <a:xfrm>
            <a:off x="838200" y="1825625"/>
            <a:ext cx="5181600" cy="2658399"/>
          </a:xfrm>
        </p:spPr>
        <p:txBody>
          <a:bodyPr>
            <a:normAutofit fontScale="85000" lnSpcReduction="20000"/>
          </a:bodyPr>
          <a:lstStyle/>
          <a:p>
            <a:r>
              <a:rPr lang="en-US" dirty="0"/>
              <a:t>First report submitted Sept 2016</a:t>
            </a:r>
          </a:p>
          <a:p>
            <a:r>
              <a:rPr lang="en-US" dirty="0"/>
              <a:t>Approved Dec 2016</a:t>
            </a:r>
          </a:p>
          <a:p>
            <a:r>
              <a:rPr lang="en-US" dirty="0"/>
              <a:t>Included recommendations for N and P removal via aquaculture oyster tissue</a:t>
            </a:r>
          </a:p>
          <a:p>
            <a:r>
              <a:rPr lang="en-US" dirty="0"/>
              <a:t>Report delivered by estimated deadline, but 86 “scenarios” left to consider.</a:t>
            </a:r>
          </a:p>
          <a:p>
            <a:endParaRPr lang="en-US" dirty="0"/>
          </a:p>
        </p:txBody>
      </p:sp>
      <p:pic>
        <p:nvPicPr>
          <p:cNvPr id="5" name="Content Placeholder 4"/>
          <p:cNvPicPr>
            <a:picLocks noGrp="1" noChangeAspect="1"/>
          </p:cNvPicPr>
          <p:nvPr>
            <p:ph sz="half" idx="2"/>
          </p:nvPr>
        </p:nvPicPr>
        <p:blipFill>
          <a:blip r:embed="rId3"/>
          <a:stretch>
            <a:fillRect/>
          </a:stretch>
        </p:blipFill>
        <p:spPr>
          <a:xfrm>
            <a:off x="7323885" y="1338348"/>
            <a:ext cx="4211623" cy="5399518"/>
          </a:xfrm>
          <a:prstGeom prst="rect">
            <a:avLst/>
          </a:prstGeom>
        </p:spPr>
      </p:pic>
      <p:sp>
        <p:nvSpPr>
          <p:cNvPr id="6" name="TextBox 5"/>
          <p:cNvSpPr txBox="1"/>
          <p:nvPr/>
        </p:nvSpPr>
        <p:spPr>
          <a:xfrm>
            <a:off x="521677" y="6368534"/>
            <a:ext cx="9929321" cy="369332"/>
          </a:xfrm>
          <a:prstGeom prst="rect">
            <a:avLst/>
          </a:prstGeom>
          <a:noFill/>
        </p:spPr>
        <p:txBody>
          <a:bodyPr wrap="none" rtlCol="0">
            <a:spAutoFit/>
          </a:bodyPr>
          <a:lstStyle/>
          <a:p>
            <a:r>
              <a:rPr lang="en-US" dirty="0"/>
              <a:t>https://www.chesapeakebay.net/documents/Oyster_BMP_1st_Report_Final_Approved_2016-12-19.pdf</a:t>
            </a:r>
          </a:p>
        </p:txBody>
      </p:sp>
      <p:pic>
        <p:nvPicPr>
          <p:cNvPr id="7" name="Picture 6"/>
          <p:cNvPicPr>
            <a:picLocks noChangeAspect="1"/>
          </p:cNvPicPr>
          <p:nvPr/>
        </p:nvPicPr>
        <p:blipFill>
          <a:blip r:embed="rId4"/>
          <a:stretch>
            <a:fillRect/>
          </a:stretch>
        </p:blipFill>
        <p:spPr>
          <a:xfrm>
            <a:off x="828793" y="4360015"/>
            <a:ext cx="6187976" cy="1798476"/>
          </a:xfrm>
          <a:prstGeom prst="rect">
            <a:avLst/>
          </a:prstGeom>
        </p:spPr>
      </p:pic>
    </p:spTree>
    <p:extLst>
      <p:ext uri="{BB962C8B-B14F-4D97-AF65-F5344CB8AC3E}">
        <p14:creationId xmlns:p14="http://schemas.microsoft.com/office/powerpoint/2010/main" val="316933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EEE8602-7292-4C10-AD33-1D23EB42E5AC}" type="slidenum">
              <a:rPr lang="en-US" altLang="en-US" smtClean="0"/>
              <a:pPr>
                <a:defRPr/>
              </a:pPr>
              <a:t>9</a:t>
            </a:fld>
            <a:endParaRPr lang="en-US" altLang="en-US" dirty="0"/>
          </a:p>
        </p:txBody>
      </p:sp>
      <p:graphicFrame>
        <p:nvGraphicFramePr>
          <p:cNvPr id="3" name="Table 2"/>
          <p:cNvGraphicFramePr>
            <a:graphicFrameLocks noGrp="1"/>
          </p:cNvGraphicFramePr>
          <p:nvPr>
            <p:extLst>
              <p:ext uri="{D42A27DB-BD31-4B8C-83A1-F6EECF244321}">
                <p14:modId xmlns:p14="http://schemas.microsoft.com/office/powerpoint/2010/main" val="508462053"/>
              </p:ext>
            </p:extLst>
          </p:nvPr>
        </p:nvGraphicFramePr>
        <p:xfrm>
          <a:off x="1618593" y="905506"/>
          <a:ext cx="8889567" cy="4539748"/>
        </p:xfrm>
        <a:graphic>
          <a:graphicData uri="http://schemas.openxmlformats.org/drawingml/2006/table">
            <a:tbl>
              <a:tblPr firstRow="1" firstCol="1" bandRow="1">
                <a:tableStyleId>{5C22544A-7EE6-4342-B048-85BDC9FD1C3A}</a:tableStyleId>
              </a:tblPr>
              <a:tblGrid>
                <a:gridCol w="3953089">
                  <a:extLst>
                    <a:ext uri="{9D8B030D-6E8A-4147-A177-3AD203B41FA5}">
                      <a16:colId xmlns:a16="http://schemas.microsoft.com/office/drawing/2014/main" val="20000"/>
                    </a:ext>
                  </a:extLst>
                </a:gridCol>
                <a:gridCol w="1205139">
                  <a:extLst>
                    <a:ext uri="{9D8B030D-6E8A-4147-A177-3AD203B41FA5}">
                      <a16:colId xmlns:a16="http://schemas.microsoft.com/office/drawing/2014/main" val="20003"/>
                    </a:ext>
                  </a:extLst>
                </a:gridCol>
                <a:gridCol w="1809550">
                  <a:extLst>
                    <a:ext uri="{9D8B030D-6E8A-4147-A177-3AD203B41FA5}">
                      <a16:colId xmlns:a16="http://schemas.microsoft.com/office/drawing/2014/main" val="20001"/>
                    </a:ext>
                  </a:extLst>
                </a:gridCol>
                <a:gridCol w="1921789">
                  <a:extLst>
                    <a:ext uri="{9D8B030D-6E8A-4147-A177-3AD203B41FA5}">
                      <a16:colId xmlns:a16="http://schemas.microsoft.com/office/drawing/2014/main" val="20002"/>
                    </a:ext>
                  </a:extLst>
                </a:gridCol>
              </a:tblGrid>
              <a:tr h="660368">
                <a:tc>
                  <a:txBody>
                    <a:bodyPr/>
                    <a:lstStyle/>
                    <a:p>
                      <a:pPr marL="0" marR="0" algn="ctr">
                        <a:lnSpc>
                          <a:spcPct val="107000"/>
                        </a:lnSpc>
                        <a:spcBef>
                          <a:spcPts val="0"/>
                        </a:spcBef>
                        <a:spcAft>
                          <a:spcPts val="0"/>
                        </a:spcAft>
                      </a:pPr>
                      <a:r>
                        <a:rPr lang="en-US" sz="1800" dirty="0">
                          <a:effectLst/>
                        </a:rPr>
                        <a:t>BMP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ctr"/>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Size Class </a:t>
                      </a:r>
                    </a:p>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Inches</a:t>
                      </a:r>
                    </a:p>
                  </a:txBody>
                  <a:tcPr marL="95536" marR="95536" marT="0" marB="0" anchor="ctr"/>
                </a:tc>
                <a:tc>
                  <a:txBody>
                    <a:bodyPr/>
                    <a:lstStyle/>
                    <a:p>
                      <a:pPr marL="0" marR="0" algn="ctr">
                        <a:lnSpc>
                          <a:spcPct val="107000"/>
                        </a:lnSpc>
                        <a:spcBef>
                          <a:spcPts val="0"/>
                        </a:spcBef>
                        <a:spcAft>
                          <a:spcPts val="0"/>
                        </a:spcAft>
                      </a:pPr>
                      <a:r>
                        <a:rPr lang="en-US" sz="1800" dirty="0">
                          <a:effectLst/>
                        </a:rPr>
                        <a:t>Lbs N Reduced/ </a:t>
                      </a:r>
                    </a:p>
                    <a:p>
                      <a:pPr marL="0" marR="0" algn="ctr">
                        <a:lnSpc>
                          <a:spcPct val="107000"/>
                        </a:lnSpc>
                        <a:spcBef>
                          <a:spcPts val="0"/>
                        </a:spcBef>
                        <a:spcAft>
                          <a:spcPts val="0"/>
                        </a:spcAft>
                      </a:pPr>
                      <a:r>
                        <a:rPr lang="en-US" sz="1800" dirty="0">
                          <a:effectLst/>
                        </a:rPr>
                        <a:t>1</a:t>
                      </a:r>
                      <a:r>
                        <a:rPr lang="en-US" sz="1800" baseline="0" dirty="0">
                          <a:effectLst/>
                        </a:rPr>
                        <a:t> Million</a:t>
                      </a:r>
                      <a:r>
                        <a:rPr lang="en-US" sz="1800" dirty="0">
                          <a:effectLst/>
                        </a:rPr>
                        <a:t> Oysters Harvested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ctr"/>
                </a:tc>
                <a:tc>
                  <a:txBody>
                    <a:bodyPr/>
                    <a:lstStyle/>
                    <a:p>
                      <a:pPr marL="0" marR="0" algn="ctr">
                        <a:lnSpc>
                          <a:spcPct val="107000"/>
                        </a:lnSpc>
                        <a:spcBef>
                          <a:spcPts val="0"/>
                        </a:spcBef>
                        <a:spcAft>
                          <a:spcPts val="0"/>
                        </a:spcAft>
                      </a:pPr>
                      <a:r>
                        <a:rPr lang="en-US" sz="1800" dirty="0">
                          <a:effectLst/>
                        </a:rPr>
                        <a:t>Lbs P Reduced/</a:t>
                      </a:r>
                    </a:p>
                    <a:p>
                      <a:pPr marL="0" marR="0" algn="ctr">
                        <a:lnSpc>
                          <a:spcPct val="107000"/>
                        </a:lnSpc>
                        <a:spcBef>
                          <a:spcPts val="0"/>
                        </a:spcBef>
                        <a:spcAft>
                          <a:spcPts val="0"/>
                        </a:spcAft>
                      </a:pPr>
                      <a:r>
                        <a:rPr lang="en-US" sz="1800" dirty="0">
                          <a:effectLst/>
                        </a:rPr>
                        <a:t>1</a:t>
                      </a:r>
                      <a:r>
                        <a:rPr lang="en-US" sz="1800" baseline="0" dirty="0">
                          <a:effectLst/>
                        </a:rPr>
                        <a:t> Million</a:t>
                      </a:r>
                      <a:r>
                        <a:rPr lang="en-US" sz="1800" dirty="0">
                          <a:effectLst/>
                        </a:rPr>
                        <a:t> Oysters Harvested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ctr"/>
                </a:tc>
                <a:extLst>
                  <a:ext uri="{0D108BD9-81ED-4DB2-BD59-A6C34878D82A}">
                    <a16:rowId xmlns:a16="http://schemas.microsoft.com/office/drawing/2014/main" val="10000"/>
                  </a:ext>
                </a:extLst>
              </a:tr>
              <a:tr h="220123">
                <a:tc>
                  <a:txBody>
                    <a:bodyPr/>
                    <a:lstStyle/>
                    <a:p>
                      <a:pPr marL="0" marR="0" algn="ctr">
                        <a:lnSpc>
                          <a:spcPct val="107000"/>
                        </a:lnSpc>
                        <a:spcBef>
                          <a:spcPts val="0"/>
                        </a:spcBef>
                        <a:spcAft>
                          <a:spcPts val="0"/>
                        </a:spcAft>
                      </a:pPr>
                      <a:r>
                        <a:rPr lang="en-US" sz="1800" dirty="0">
                          <a:effectLst/>
                        </a:rPr>
                        <a:t>Diploid Oyster Aquaculture 2.25 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 – 2.49 </a:t>
                      </a:r>
                    </a:p>
                  </a:txBody>
                  <a:tcPr marL="95536" marR="95536" marT="0" marB="0" anchor="b"/>
                </a:tc>
                <a:tc>
                  <a:txBody>
                    <a:bodyPr/>
                    <a:lstStyle/>
                    <a:p>
                      <a:pPr marL="0" marR="0" algn="ctr">
                        <a:lnSpc>
                          <a:spcPct val="107000"/>
                        </a:lnSpc>
                        <a:spcBef>
                          <a:spcPts val="0"/>
                        </a:spcBef>
                        <a:spcAft>
                          <a:spcPts val="0"/>
                        </a:spcAft>
                      </a:pPr>
                      <a:r>
                        <a:rPr lang="en-US" sz="1800" dirty="0">
                          <a:effectLst/>
                        </a:rPr>
                        <a:t>110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1"/>
                  </a:ext>
                </a:extLst>
              </a:tr>
              <a:tr h="240609">
                <a:tc>
                  <a:txBody>
                    <a:bodyPr/>
                    <a:lstStyle/>
                    <a:p>
                      <a:pPr marL="0" marR="0" algn="ctr">
                        <a:lnSpc>
                          <a:spcPct val="107000"/>
                        </a:lnSpc>
                        <a:spcBef>
                          <a:spcPts val="0"/>
                        </a:spcBef>
                        <a:spcAft>
                          <a:spcPts val="0"/>
                        </a:spcAft>
                      </a:pPr>
                      <a:r>
                        <a:rPr lang="en-US" sz="1800" dirty="0">
                          <a:effectLst/>
                        </a:rPr>
                        <a:t>Diploid Oyster Aquaculture 3.0 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b="0" i="0" dirty="0">
                          <a:effectLst/>
                          <a:latin typeface="Calibri" panose="020F0502020204030204" pitchFamily="34" charset="0"/>
                          <a:ea typeface="Calibri" panose="020F0502020204030204" pitchFamily="34" charset="0"/>
                          <a:cs typeface="Times New Roman" panose="02020603050405020304" pitchFamily="18" charset="0"/>
                        </a:rPr>
                        <a:t>2.5 – 3.49</a:t>
                      </a:r>
                    </a:p>
                  </a:txBody>
                  <a:tcPr marL="95536" marR="95536" marT="0" marB="0" anchor="b"/>
                </a:tc>
                <a:tc>
                  <a:txBody>
                    <a:bodyPr/>
                    <a:lstStyle/>
                    <a:p>
                      <a:pPr marL="0" marR="0" algn="ctr">
                        <a:lnSpc>
                          <a:spcPct val="107000"/>
                        </a:lnSpc>
                        <a:spcBef>
                          <a:spcPts val="0"/>
                        </a:spcBef>
                        <a:spcAft>
                          <a:spcPts val="0"/>
                        </a:spcAft>
                      </a:pPr>
                      <a:r>
                        <a:rPr lang="en-US" sz="1800" b="1" i="0" dirty="0">
                          <a:effectLst/>
                        </a:rPr>
                        <a:t>198</a:t>
                      </a: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b="1" i="0" dirty="0">
                          <a:effectLst/>
                        </a:rPr>
                        <a:t>22</a:t>
                      </a:r>
                      <a:endParaRPr lang="en-US" sz="1800" b="1" i="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2"/>
                  </a:ext>
                </a:extLst>
              </a:tr>
              <a:tr h="240609">
                <a:tc>
                  <a:txBody>
                    <a:bodyPr/>
                    <a:lstStyle/>
                    <a:p>
                      <a:pPr marL="0" marR="0" algn="ctr">
                        <a:lnSpc>
                          <a:spcPct val="107000"/>
                        </a:lnSpc>
                        <a:spcBef>
                          <a:spcPts val="0"/>
                        </a:spcBef>
                        <a:spcAft>
                          <a:spcPts val="0"/>
                        </a:spcAft>
                      </a:pPr>
                      <a:r>
                        <a:rPr lang="en-US" sz="1800" dirty="0">
                          <a:effectLst/>
                        </a:rPr>
                        <a:t>Diploid Oyster Aquaculture 4.0 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3.5 – 4.49</a:t>
                      </a:r>
                    </a:p>
                  </a:txBody>
                  <a:tcPr marL="95536" marR="95536" marT="0" marB="0" anchor="b"/>
                </a:tc>
                <a:tc>
                  <a:txBody>
                    <a:bodyPr/>
                    <a:lstStyle/>
                    <a:p>
                      <a:pPr marL="0" marR="0" algn="ctr">
                        <a:lnSpc>
                          <a:spcPct val="107000"/>
                        </a:lnSpc>
                        <a:spcBef>
                          <a:spcPts val="0"/>
                        </a:spcBef>
                        <a:spcAft>
                          <a:spcPts val="0"/>
                        </a:spcAft>
                      </a:pPr>
                      <a:r>
                        <a:rPr lang="en-US" sz="1800" dirty="0">
                          <a:effectLst/>
                        </a:rPr>
                        <a:t>331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3"/>
                  </a:ext>
                </a:extLst>
              </a:tr>
              <a:tr h="240609">
                <a:tc>
                  <a:txBody>
                    <a:bodyPr/>
                    <a:lstStyle/>
                    <a:p>
                      <a:pPr marL="0" marR="0" algn="ctr">
                        <a:lnSpc>
                          <a:spcPct val="107000"/>
                        </a:lnSpc>
                        <a:spcBef>
                          <a:spcPts val="0"/>
                        </a:spcBef>
                        <a:spcAft>
                          <a:spcPts val="0"/>
                        </a:spcAft>
                      </a:pPr>
                      <a:r>
                        <a:rPr lang="en-US" sz="1800" dirty="0">
                          <a:effectLst/>
                        </a:rPr>
                        <a:t>Diploid Oyster Aquaculture 5.0 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4.5 – 5.49</a:t>
                      </a:r>
                    </a:p>
                  </a:txBody>
                  <a:tcPr marL="95536" marR="95536" marT="0" marB="0" anchor="b"/>
                </a:tc>
                <a:tc>
                  <a:txBody>
                    <a:bodyPr/>
                    <a:lstStyle/>
                    <a:p>
                      <a:pPr marL="0" marR="0" algn="ctr">
                        <a:lnSpc>
                          <a:spcPct val="107000"/>
                        </a:lnSpc>
                        <a:spcBef>
                          <a:spcPts val="0"/>
                        </a:spcBef>
                        <a:spcAft>
                          <a:spcPts val="0"/>
                        </a:spcAft>
                      </a:pPr>
                      <a:r>
                        <a:rPr lang="en-US" sz="1800" dirty="0">
                          <a:effectLst/>
                        </a:rPr>
                        <a:t>485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4"/>
                  </a:ext>
                </a:extLst>
              </a:tr>
              <a:tr h="240609">
                <a:tc>
                  <a:txBody>
                    <a:bodyPr/>
                    <a:lstStyle/>
                    <a:p>
                      <a:pPr marL="0" marR="0" algn="ctr">
                        <a:lnSpc>
                          <a:spcPct val="107000"/>
                        </a:lnSpc>
                        <a:spcBef>
                          <a:spcPts val="0"/>
                        </a:spcBef>
                        <a:spcAft>
                          <a:spcPts val="0"/>
                        </a:spcAft>
                      </a:pPr>
                      <a:r>
                        <a:rPr lang="en-US" sz="1800" dirty="0">
                          <a:effectLst/>
                        </a:rPr>
                        <a:t>Diploid Oyster Aquaculture </a:t>
                      </a:r>
                      <a:r>
                        <a:rPr lang="en-US" sz="1800" b="1" kern="1200" dirty="0">
                          <a:solidFill>
                            <a:schemeClr val="lt1"/>
                          </a:solidFill>
                          <a:effectLst/>
                          <a:latin typeface="+mn-lt"/>
                          <a:ea typeface="+mn-ea"/>
                          <a:cs typeface="+mn-cs"/>
                        </a:rPr>
                        <a:t>≥ 5.5 </a:t>
                      </a:r>
                      <a:r>
                        <a:rPr lang="en-US" sz="1800" dirty="0">
                          <a:effectLst/>
                        </a:rPr>
                        <a:t>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b="0" kern="1200" dirty="0">
                          <a:solidFill>
                            <a:schemeClr val="dk1"/>
                          </a:solidFill>
                          <a:effectLst/>
                          <a:latin typeface="+mn-lt"/>
                          <a:ea typeface="+mn-ea"/>
                          <a:cs typeface="+mn-cs"/>
                        </a:rPr>
                        <a:t>≥ 5.5*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683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5"/>
                  </a:ext>
                </a:extLst>
              </a:tr>
              <a:tr h="240609">
                <a:tc>
                  <a:txBody>
                    <a:bodyPr/>
                    <a:lstStyle/>
                    <a:p>
                      <a:pPr marL="0" marR="0" algn="ctr">
                        <a:lnSpc>
                          <a:spcPct val="107000"/>
                        </a:lnSpc>
                        <a:spcBef>
                          <a:spcPts val="0"/>
                        </a:spcBef>
                        <a:spcAft>
                          <a:spcPts val="0"/>
                        </a:spcAft>
                      </a:pPr>
                      <a:r>
                        <a:rPr lang="en-US" sz="1800" dirty="0">
                          <a:effectLst/>
                        </a:rPr>
                        <a:t>Triploid Oyster Aquaculture 2.25 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2.0 – 2.49 </a:t>
                      </a:r>
                    </a:p>
                  </a:txBody>
                  <a:tcPr marL="95536" marR="95536" marT="0" marB="0" anchor="b"/>
                </a:tc>
                <a:tc>
                  <a:txBody>
                    <a:bodyPr/>
                    <a:lstStyle/>
                    <a:p>
                      <a:pPr marL="0" marR="0" algn="ctr">
                        <a:lnSpc>
                          <a:spcPct val="107000"/>
                        </a:lnSpc>
                        <a:spcBef>
                          <a:spcPts val="0"/>
                        </a:spcBef>
                        <a:spcAft>
                          <a:spcPts val="0"/>
                        </a:spcAft>
                      </a:pPr>
                      <a:r>
                        <a:rPr lang="en-US" sz="1800" dirty="0">
                          <a:effectLst/>
                        </a:rPr>
                        <a:t>132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6"/>
                  </a:ext>
                </a:extLst>
              </a:tr>
              <a:tr h="240609">
                <a:tc>
                  <a:txBody>
                    <a:bodyPr/>
                    <a:lstStyle/>
                    <a:p>
                      <a:pPr marL="0" marR="0" algn="ctr">
                        <a:lnSpc>
                          <a:spcPct val="107000"/>
                        </a:lnSpc>
                        <a:spcBef>
                          <a:spcPts val="0"/>
                        </a:spcBef>
                        <a:spcAft>
                          <a:spcPts val="0"/>
                        </a:spcAft>
                      </a:pPr>
                      <a:r>
                        <a:rPr lang="en-US" sz="1800" dirty="0">
                          <a:effectLst/>
                        </a:rPr>
                        <a:t>Triploid Oyster Aquaculture 3.0 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b="0" i="0" dirty="0">
                          <a:effectLst/>
                          <a:latin typeface="Calibri" panose="020F0502020204030204" pitchFamily="34" charset="0"/>
                          <a:ea typeface="Calibri" panose="020F0502020204030204" pitchFamily="34" charset="0"/>
                          <a:cs typeface="Times New Roman" panose="02020603050405020304" pitchFamily="18" charset="0"/>
                        </a:rPr>
                        <a:t>2.5 – 3.49</a:t>
                      </a:r>
                    </a:p>
                  </a:txBody>
                  <a:tcPr marL="95536" marR="95536" marT="0" marB="0" anchor="b"/>
                </a:tc>
                <a:tc>
                  <a:txBody>
                    <a:bodyPr/>
                    <a:lstStyle/>
                    <a:p>
                      <a:pPr marL="0" marR="0" algn="ctr">
                        <a:lnSpc>
                          <a:spcPct val="107000"/>
                        </a:lnSpc>
                        <a:spcBef>
                          <a:spcPts val="0"/>
                        </a:spcBef>
                        <a:spcAft>
                          <a:spcPts val="0"/>
                        </a:spcAft>
                      </a:pPr>
                      <a:r>
                        <a:rPr lang="en-US" sz="1800" b="1" dirty="0">
                          <a:effectLst/>
                        </a:rPr>
                        <a:t>287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b="1" dirty="0">
                          <a:effectLst/>
                        </a:rPr>
                        <a:t>22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7"/>
                  </a:ext>
                </a:extLst>
              </a:tr>
              <a:tr h="240609">
                <a:tc>
                  <a:txBody>
                    <a:bodyPr/>
                    <a:lstStyle/>
                    <a:p>
                      <a:pPr marL="0" marR="0" algn="ctr">
                        <a:lnSpc>
                          <a:spcPct val="107000"/>
                        </a:lnSpc>
                        <a:spcBef>
                          <a:spcPts val="0"/>
                        </a:spcBef>
                        <a:spcAft>
                          <a:spcPts val="0"/>
                        </a:spcAft>
                      </a:pPr>
                      <a:r>
                        <a:rPr lang="en-US" sz="1800" dirty="0">
                          <a:effectLst/>
                        </a:rPr>
                        <a:t>Triploid Oyster Aquaculture 4.0 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3.5 – 4.49</a:t>
                      </a:r>
                    </a:p>
                  </a:txBody>
                  <a:tcPr marL="95536" marR="95536" marT="0" marB="0" anchor="b"/>
                </a:tc>
                <a:tc>
                  <a:txBody>
                    <a:bodyPr/>
                    <a:lstStyle/>
                    <a:p>
                      <a:pPr marL="0" marR="0" algn="ctr">
                        <a:lnSpc>
                          <a:spcPct val="107000"/>
                        </a:lnSpc>
                        <a:spcBef>
                          <a:spcPts val="0"/>
                        </a:spcBef>
                        <a:spcAft>
                          <a:spcPts val="0"/>
                        </a:spcAft>
                      </a:pPr>
                      <a:r>
                        <a:rPr lang="en-US" sz="1800" dirty="0">
                          <a:effectLst/>
                        </a:rPr>
                        <a:t>573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66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8"/>
                  </a:ext>
                </a:extLst>
              </a:tr>
              <a:tr h="240609">
                <a:tc>
                  <a:txBody>
                    <a:bodyPr/>
                    <a:lstStyle/>
                    <a:p>
                      <a:pPr marL="0" marR="0" algn="ctr">
                        <a:lnSpc>
                          <a:spcPct val="107000"/>
                        </a:lnSpc>
                        <a:spcBef>
                          <a:spcPts val="0"/>
                        </a:spcBef>
                        <a:spcAft>
                          <a:spcPts val="0"/>
                        </a:spcAft>
                      </a:pPr>
                      <a:r>
                        <a:rPr lang="en-US" sz="1800" dirty="0">
                          <a:effectLst/>
                        </a:rPr>
                        <a:t>Triploid Oyster Aquaculture 5.0 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4.5 – 5.49</a:t>
                      </a:r>
                    </a:p>
                  </a:txBody>
                  <a:tcPr marL="95536" marR="95536" marT="0" marB="0" anchor="b"/>
                </a:tc>
                <a:tc>
                  <a:txBody>
                    <a:bodyPr/>
                    <a:lstStyle/>
                    <a:p>
                      <a:pPr marL="0" marR="0" algn="ctr">
                        <a:lnSpc>
                          <a:spcPct val="107000"/>
                        </a:lnSpc>
                        <a:spcBef>
                          <a:spcPts val="0"/>
                        </a:spcBef>
                        <a:spcAft>
                          <a:spcPts val="0"/>
                        </a:spcAft>
                      </a:pPr>
                      <a:r>
                        <a:rPr lang="en-US" sz="1800" dirty="0">
                          <a:effectLst/>
                        </a:rPr>
                        <a:t>970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110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09"/>
                  </a:ext>
                </a:extLst>
              </a:tr>
              <a:tr h="277762">
                <a:tc>
                  <a:txBody>
                    <a:bodyPr/>
                    <a:lstStyle/>
                    <a:p>
                      <a:pPr marL="0" marR="0" algn="ctr">
                        <a:lnSpc>
                          <a:spcPct val="107000"/>
                        </a:lnSpc>
                        <a:spcBef>
                          <a:spcPts val="0"/>
                        </a:spcBef>
                        <a:spcAft>
                          <a:spcPts val="0"/>
                        </a:spcAft>
                      </a:pPr>
                      <a:r>
                        <a:rPr lang="en-US" sz="1800" dirty="0">
                          <a:effectLst/>
                        </a:rPr>
                        <a:t>Triploid Oyster Aquaculture </a:t>
                      </a:r>
                      <a:r>
                        <a:rPr lang="en-US" sz="1800" b="1" kern="1200" dirty="0">
                          <a:solidFill>
                            <a:schemeClr val="lt1"/>
                          </a:solidFill>
                          <a:effectLst/>
                          <a:latin typeface="+mn-lt"/>
                          <a:ea typeface="+mn-ea"/>
                          <a:cs typeface="+mn-cs"/>
                        </a:rPr>
                        <a:t>≥ 5.5 </a:t>
                      </a:r>
                      <a:r>
                        <a:rPr lang="en-US" sz="1800" dirty="0">
                          <a:effectLst/>
                        </a:rPr>
                        <a:t>Inches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b="0" kern="1200" dirty="0">
                          <a:solidFill>
                            <a:schemeClr val="dk1"/>
                          </a:solidFill>
                          <a:effectLst/>
                          <a:latin typeface="+mn-lt"/>
                          <a:ea typeface="+mn-ea"/>
                          <a:cs typeface="+mn-cs"/>
                        </a:rPr>
                        <a:t>≥ 5.5*</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1,477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rPr>
                        <a:t>154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extLst>
                  <a:ext uri="{0D108BD9-81ED-4DB2-BD59-A6C34878D82A}">
                    <a16:rowId xmlns:a16="http://schemas.microsoft.com/office/drawing/2014/main" val="10010"/>
                  </a:ext>
                </a:extLst>
              </a:tr>
              <a:tr h="240609">
                <a:tc>
                  <a:txBody>
                    <a:bodyPr/>
                    <a:lstStyle/>
                    <a:p>
                      <a:pPr marL="0" marR="0" algn="ctr">
                        <a:lnSpc>
                          <a:spcPct val="107000"/>
                        </a:lnSpc>
                        <a:spcBef>
                          <a:spcPts val="0"/>
                        </a:spcBef>
                        <a:spcAft>
                          <a:spcPts val="0"/>
                        </a:spcAft>
                      </a:pPr>
                      <a:r>
                        <a:rPr lang="en-US" sz="1800" dirty="0">
                          <a:effectLst/>
                        </a:rPr>
                        <a:t>Site-Specific Monitored Oyster Aquaculture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b"/>
                </a:tc>
                <a:tc>
                  <a:txBody>
                    <a:bodyPr/>
                    <a:lstStyle/>
                    <a:p>
                      <a:pPr marL="0" marR="0" algn="ctr">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a:t>
                      </a:r>
                    </a:p>
                  </a:txBody>
                  <a:tcPr marL="95536" marR="95536"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ctr"/>
                </a:tc>
                <a:tc>
                  <a:txBody>
                    <a:bodyPr/>
                    <a:lstStyle/>
                    <a:p>
                      <a:pPr marL="0" marR="0" algn="ctr">
                        <a:lnSpc>
                          <a:spcPct val="107000"/>
                        </a:lnSpc>
                        <a:spcBef>
                          <a:spcPts val="0"/>
                        </a:spcBef>
                        <a:spcAft>
                          <a:spcPts val="0"/>
                        </a:spcAft>
                      </a:pPr>
                      <a:r>
                        <a:rPr lang="en-US" sz="1800" dirty="0">
                          <a:effectLst/>
                        </a:rPr>
                        <a:t>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536" marR="95536" marT="0" marB="0" anchor="ctr"/>
                </a:tc>
                <a:extLst>
                  <a:ext uri="{0D108BD9-81ED-4DB2-BD59-A6C34878D82A}">
                    <a16:rowId xmlns:a16="http://schemas.microsoft.com/office/drawing/2014/main" val="10011"/>
                  </a:ext>
                </a:extLst>
              </a:tr>
            </a:tbl>
          </a:graphicData>
        </a:graphic>
      </p:graphicFrame>
      <p:sp>
        <p:nvSpPr>
          <p:cNvPr id="5" name="TextBox 4"/>
          <p:cNvSpPr txBox="1"/>
          <p:nvPr/>
        </p:nvSpPr>
        <p:spPr>
          <a:xfrm>
            <a:off x="1618593" y="157702"/>
            <a:ext cx="8923283" cy="707886"/>
          </a:xfrm>
          <a:prstGeom prst="rect">
            <a:avLst/>
          </a:prstGeom>
          <a:noFill/>
        </p:spPr>
        <p:txBody>
          <a:bodyPr wrap="square" rtlCol="0">
            <a:spAutoFit/>
          </a:bodyPr>
          <a:lstStyle/>
          <a:p>
            <a:pPr algn="ctr"/>
            <a:r>
              <a:rPr lang="en-US" sz="2000" b="1" dirty="0">
                <a:solidFill>
                  <a:srgbClr val="002060"/>
                </a:solidFill>
              </a:rPr>
              <a:t>Default Estimates for N and P Assimilated in Oyster Tissue </a:t>
            </a:r>
          </a:p>
          <a:p>
            <a:pPr algn="ctr"/>
            <a:r>
              <a:rPr lang="en-US" sz="2000" b="1" dirty="0">
                <a:solidFill>
                  <a:srgbClr val="002060"/>
                </a:solidFill>
              </a:rPr>
              <a:t>(Summarized for TMDL Application from Panel’s Findings)</a:t>
            </a:r>
          </a:p>
        </p:txBody>
      </p:sp>
      <p:sp>
        <p:nvSpPr>
          <p:cNvPr id="6" name="TextBox 5"/>
          <p:cNvSpPr txBox="1"/>
          <p:nvPr/>
        </p:nvSpPr>
        <p:spPr>
          <a:xfrm>
            <a:off x="8165689" y="5601458"/>
            <a:ext cx="2376186" cy="369332"/>
          </a:xfrm>
          <a:prstGeom prst="rect">
            <a:avLst/>
          </a:prstGeom>
          <a:noFill/>
        </p:spPr>
        <p:txBody>
          <a:bodyPr wrap="square" rtlCol="0">
            <a:spAutoFit/>
          </a:bodyPr>
          <a:lstStyle/>
          <a:p>
            <a:r>
              <a:rPr lang="en-US" dirty="0"/>
              <a:t>1 pound (Lbs) ~ 0.45 kg</a:t>
            </a:r>
          </a:p>
        </p:txBody>
      </p:sp>
      <p:sp>
        <p:nvSpPr>
          <p:cNvPr id="7" name="TextBox 6"/>
          <p:cNvSpPr txBox="1"/>
          <p:nvPr/>
        </p:nvSpPr>
        <p:spPr>
          <a:xfrm>
            <a:off x="1702918" y="5579633"/>
            <a:ext cx="3620234" cy="369332"/>
          </a:xfrm>
          <a:prstGeom prst="rect">
            <a:avLst/>
          </a:prstGeom>
          <a:noFill/>
        </p:spPr>
        <p:txBody>
          <a:bodyPr wrap="square" rtlCol="0">
            <a:spAutoFit/>
          </a:bodyPr>
          <a:lstStyle/>
          <a:p>
            <a:r>
              <a:rPr lang="en-US" dirty="0"/>
              <a:t>*Midpoint based on 5.5 – 6.49 range</a:t>
            </a:r>
          </a:p>
        </p:txBody>
      </p:sp>
      <p:sp>
        <p:nvSpPr>
          <p:cNvPr id="8" name="Rectangle 7"/>
          <p:cNvSpPr/>
          <p:nvPr/>
        </p:nvSpPr>
        <p:spPr>
          <a:xfrm>
            <a:off x="8148756" y="5601458"/>
            <a:ext cx="3840044" cy="11024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87247" y="6057528"/>
            <a:ext cx="8754629" cy="646331"/>
          </a:xfrm>
          <a:prstGeom prst="rect">
            <a:avLst/>
          </a:prstGeom>
          <a:noFill/>
        </p:spPr>
        <p:txBody>
          <a:bodyPr wrap="square" rtlCol="0">
            <a:spAutoFit/>
          </a:bodyPr>
          <a:lstStyle/>
          <a:p>
            <a:pPr algn="ctr"/>
            <a:r>
              <a:rPr lang="en-US" b="1" dirty="0"/>
              <a:t>Above BMPs would be reported annually and are only eligible in tidal waters (to qualify oysters had to be &lt; 2 inches when planted and alive when removed) </a:t>
            </a:r>
          </a:p>
        </p:txBody>
      </p:sp>
    </p:spTree>
    <p:extLst>
      <p:ext uri="{BB962C8B-B14F-4D97-AF65-F5344CB8AC3E}">
        <p14:creationId xmlns:p14="http://schemas.microsoft.com/office/powerpoint/2010/main" val="3156859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5639</TotalTime>
  <Words>1234</Words>
  <Application>Microsoft Office PowerPoint</Application>
  <PresentationFormat>Widescreen</PresentationFormat>
  <Paragraphs>163</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Times New Roman</vt:lpstr>
      <vt:lpstr>Office Theme</vt:lpstr>
      <vt:lpstr>PowerPoint Presentation</vt:lpstr>
      <vt:lpstr>Process to establish a Best Management Practice</vt:lpstr>
      <vt:lpstr>Establishment of Oyster BMP for Chesapeake Bay</vt:lpstr>
      <vt:lpstr>Panel Activities</vt:lpstr>
      <vt:lpstr>Why did it take so long?</vt:lpstr>
      <vt:lpstr>PowerPoint Presentation</vt:lpstr>
      <vt:lpstr>Tissue from Aquaculture-Low Hanging Fruit </vt:lpstr>
      <vt:lpstr>Panel Recommendations Approved</vt:lpstr>
      <vt:lpstr>PowerPoint Presentation</vt:lpstr>
      <vt:lpstr>Since Dec 2016</vt:lpstr>
      <vt:lpstr>What about compensation for credits?</vt:lpstr>
      <vt:lpstr>Shellfish Trades to date…..</vt:lpstr>
      <vt:lpstr>Potential purchases?!?!</vt:lpstr>
      <vt:lpstr>Questions</vt:lpstr>
    </vt:vector>
  </TitlesOfParts>
  <Company>University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binderg</dc:creator>
  <cp:lastModifiedBy>Matt Parker</cp:lastModifiedBy>
  <cp:revision>156</cp:revision>
  <cp:lastPrinted>2019-03-06T16:29:50Z</cp:lastPrinted>
  <dcterms:created xsi:type="dcterms:W3CDTF">2017-06-30T14:57:22Z</dcterms:created>
  <dcterms:modified xsi:type="dcterms:W3CDTF">2022-10-06T16:59:36Z</dcterms:modified>
</cp:coreProperties>
</file>