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40" r:id="rId1"/>
    <p:sldMasterId id="2147485758" r:id="rId2"/>
    <p:sldMasterId id="2147485760" r:id="rId3"/>
    <p:sldMasterId id="2147485762" r:id="rId4"/>
    <p:sldMasterId id="2147485776" r:id="rId5"/>
    <p:sldMasterId id="2147485780" r:id="rId6"/>
    <p:sldMasterId id="2147485788" r:id="rId7"/>
    <p:sldMasterId id="2147485790" r:id="rId8"/>
    <p:sldMasterId id="2147485840" r:id="rId9"/>
  </p:sldMasterIdLst>
  <p:notesMasterIdLst>
    <p:notesMasterId r:id="rId52"/>
  </p:notesMasterIdLst>
  <p:handoutMasterIdLst>
    <p:handoutMasterId r:id="rId53"/>
  </p:handoutMasterIdLst>
  <p:sldIdLst>
    <p:sldId id="1086" r:id="rId10"/>
    <p:sldId id="1002" r:id="rId11"/>
    <p:sldId id="1015" r:id="rId12"/>
    <p:sldId id="993" r:id="rId13"/>
    <p:sldId id="1013" r:id="rId14"/>
    <p:sldId id="1034" r:id="rId15"/>
    <p:sldId id="986" r:id="rId16"/>
    <p:sldId id="973" r:id="rId17"/>
    <p:sldId id="990" r:id="rId18"/>
    <p:sldId id="998" r:id="rId19"/>
    <p:sldId id="991" r:id="rId20"/>
    <p:sldId id="1058" r:id="rId21"/>
    <p:sldId id="1048" r:id="rId22"/>
    <p:sldId id="1070" r:id="rId23"/>
    <p:sldId id="1085" r:id="rId24"/>
    <p:sldId id="1050" r:id="rId25"/>
    <p:sldId id="1051" r:id="rId26"/>
    <p:sldId id="1041" r:id="rId27"/>
    <p:sldId id="1024" r:id="rId28"/>
    <p:sldId id="1025" r:id="rId29"/>
    <p:sldId id="1026" r:id="rId30"/>
    <p:sldId id="1028" r:id="rId31"/>
    <p:sldId id="1032" r:id="rId32"/>
    <p:sldId id="1036" r:id="rId33"/>
    <p:sldId id="1053" r:id="rId34"/>
    <p:sldId id="1065" r:id="rId35"/>
    <p:sldId id="1066" r:id="rId36"/>
    <p:sldId id="1055" r:id="rId37"/>
    <p:sldId id="1087" r:id="rId38"/>
    <p:sldId id="1061" r:id="rId39"/>
    <p:sldId id="1059" r:id="rId40"/>
    <p:sldId id="1089" r:id="rId41"/>
    <p:sldId id="1088" r:id="rId42"/>
    <p:sldId id="1060" r:id="rId43"/>
    <p:sldId id="1090" r:id="rId44"/>
    <p:sldId id="1064" r:id="rId45"/>
    <p:sldId id="1063" r:id="rId46"/>
    <p:sldId id="1091" r:id="rId47"/>
    <p:sldId id="1062" r:id="rId48"/>
    <p:sldId id="1092" r:id="rId49"/>
    <p:sldId id="751" r:id="rId50"/>
    <p:sldId id="1083" r:id="rId5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Callaway" initials="JC" lastIdx="1" clrIdx="0">
    <p:extLst>
      <p:ext uri="{19B8F6BF-5375-455C-9EA6-DF929625EA0E}">
        <p15:presenceInfo xmlns:p15="http://schemas.microsoft.com/office/powerpoint/2012/main" userId="S-1-5-21-47004476-755518665-292424712-21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33CC"/>
    <a:srgbClr val="A40000"/>
    <a:srgbClr val="00823B"/>
    <a:srgbClr val="8A0000"/>
    <a:srgbClr val="FF66CC"/>
    <a:srgbClr val="FF3399"/>
    <a:srgbClr val="003399"/>
    <a:srgbClr val="3333CC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4" autoAdjust="0"/>
    <p:restoredTop sz="86420" autoAdjust="0"/>
  </p:normalViewPr>
  <p:slideViewPr>
    <p:cSldViewPr snapToGrid="0">
      <p:cViewPr>
        <p:scale>
          <a:sx n="87" d="100"/>
          <a:sy n="87" d="100"/>
        </p:scale>
        <p:origin x="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3" d="100"/>
        <a:sy n="123" d="100"/>
      </p:scale>
      <p:origin x="0" y="-13596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microsoft.com/office/2016/11/relationships/changesInfo" Target="changesInfos/changesInfo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Callaway" userId="5b0f5612-3958-4813-a81c-9f3cb01a438d" providerId="ADAL" clId="{1989BA73-1322-43F8-8538-1C0B1C783E29}"/>
    <pc:docChg chg="undo custSel addSld delSld modSld sldOrd delMainMaster modMainMaster">
      <pc:chgData name="John Callaway" userId="5b0f5612-3958-4813-a81c-9f3cb01a438d" providerId="ADAL" clId="{1989BA73-1322-43F8-8538-1C0B1C783E29}" dt="2023-02-06T18:09:41.997" v="179" actId="20577"/>
      <pc:docMkLst>
        <pc:docMk/>
      </pc:docMkLst>
      <pc:sldChg chg="add del">
        <pc:chgData name="John Callaway" userId="5b0f5612-3958-4813-a81c-9f3cb01a438d" providerId="ADAL" clId="{1989BA73-1322-43F8-8538-1C0B1C783E29}" dt="2023-02-06T17:59:42.770" v="68" actId="47"/>
        <pc:sldMkLst>
          <pc:docMk/>
          <pc:sldMk cId="431111313" sldId="911"/>
        </pc:sldMkLst>
      </pc:sldChg>
      <pc:sldChg chg="add del">
        <pc:chgData name="John Callaway" userId="5b0f5612-3958-4813-a81c-9f3cb01a438d" providerId="ADAL" clId="{1989BA73-1322-43F8-8538-1C0B1C783E29}" dt="2023-02-06T17:59:45.293" v="74" actId="47"/>
        <pc:sldMkLst>
          <pc:docMk/>
          <pc:sldMk cId="2542749511" sldId="976"/>
        </pc:sldMkLst>
      </pc:sldChg>
      <pc:sldChg chg="add del">
        <pc:chgData name="John Callaway" userId="5b0f5612-3958-4813-a81c-9f3cb01a438d" providerId="ADAL" clId="{1989BA73-1322-43F8-8538-1C0B1C783E29}" dt="2023-02-06T17:59:44.446" v="72" actId="47"/>
        <pc:sldMkLst>
          <pc:docMk/>
          <pc:sldMk cId="479341409" sldId="977"/>
        </pc:sldMkLst>
      </pc:sldChg>
      <pc:sldChg chg="add del">
        <pc:chgData name="John Callaway" userId="5b0f5612-3958-4813-a81c-9f3cb01a438d" providerId="ADAL" clId="{1989BA73-1322-43F8-8538-1C0B1C783E29}" dt="2023-02-06T17:59:44.838" v="73" actId="47"/>
        <pc:sldMkLst>
          <pc:docMk/>
          <pc:sldMk cId="2280381314" sldId="978"/>
        </pc:sldMkLst>
      </pc:sldChg>
      <pc:sldChg chg="setBg">
        <pc:chgData name="John Callaway" userId="5b0f5612-3958-4813-a81c-9f3cb01a438d" providerId="ADAL" clId="{1989BA73-1322-43F8-8538-1C0B1C783E29}" dt="2023-02-06T18:03:32.902" v="121"/>
        <pc:sldMkLst>
          <pc:docMk/>
          <pc:sldMk cId="3944227272" sldId="986"/>
        </pc:sldMkLst>
      </pc:sldChg>
      <pc:sldChg chg="add del">
        <pc:chgData name="John Callaway" userId="5b0f5612-3958-4813-a81c-9f3cb01a438d" providerId="ADAL" clId="{1989BA73-1322-43F8-8538-1C0B1C783E29}" dt="2023-02-06T17:59:43.223" v="69" actId="47"/>
        <pc:sldMkLst>
          <pc:docMk/>
          <pc:sldMk cId="645646218" sldId="995"/>
        </pc:sldMkLst>
      </pc:sldChg>
      <pc:sldChg chg="add del">
        <pc:chgData name="John Callaway" userId="5b0f5612-3958-4813-a81c-9f3cb01a438d" providerId="ADAL" clId="{1989BA73-1322-43F8-8538-1C0B1C783E29}" dt="2023-02-06T17:59:43.600" v="70" actId="47"/>
        <pc:sldMkLst>
          <pc:docMk/>
          <pc:sldMk cId="180859580" sldId="996"/>
        </pc:sldMkLst>
      </pc:sldChg>
      <pc:sldChg chg="add del">
        <pc:chgData name="John Callaway" userId="5b0f5612-3958-4813-a81c-9f3cb01a438d" providerId="ADAL" clId="{1989BA73-1322-43F8-8538-1C0B1C783E29}" dt="2023-02-06T17:59:44.039" v="71" actId="47"/>
        <pc:sldMkLst>
          <pc:docMk/>
          <pc:sldMk cId="2305841721" sldId="997"/>
        </pc:sldMkLst>
      </pc:sldChg>
      <pc:sldChg chg="modSp mod">
        <pc:chgData name="John Callaway" userId="5b0f5612-3958-4813-a81c-9f3cb01a438d" providerId="ADAL" clId="{1989BA73-1322-43F8-8538-1C0B1C783E29}" dt="2023-02-06T18:05:41.248" v="122" actId="6549"/>
        <pc:sldMkLst>
          <pc:docMk/>
          <pc:sldMk cId="1258972183" sldId="1002"/>
        </pc:sldMkLst>
        <pc:spChg chg="mod">
          <ac:chgData name="John Callaway" userId="5b0f5612-3958-4813-a81c-9f3cb01a438d" providerId="ADAL" clId="{1989BA73-1322-43F8-8538-1C0B1C783E29}" dt="2023-02-06T18:05:41.248" v="122" actId="6549"/>
          <ac:spMkLst>
            <pc:docMk/>
            <pc:sldMk cId="1258972183" sldId="1002"/>
            <ac:spMk id="9218" creationId="{00000000-0000-0000-0000-000000000000}"/>
          </ac:spMkLst>
        </pc:spChg>
      </pc:sldChg>
      <pc:sldChg chg="modSp mod">
        <pc:chgData name="John Callaway" userId="5b0f5612-3958-4813-a81c-9f3cb01a438d" providerId="ADAL" clId="{1989BA73-1322-43F8-8538-1C0B1C783E29}" dt="2023-02-06T18:07:28.629" v="151" actId="20577"/>
        <pc:sldMkLst>
          <pc:docMk/>
          <pc:sldMk cId="432762972" sldId="1041"/>
        </pc:sldMkLst>
        <pc:spChg chg="mod">
          <ac:chgData name="John Callaway" userId="5b0f5612-3958-4813-a81c-9f3cb01a438d" providerId="ADAL" clId="{1989BA73-1322-43F8-8538-1C0B1C783E29}" dt="2023-02-06T18:07:28.629" v="151" actId="20577"/>
          <ac:spMkLst>
            <pc:docMk/>
            <pc:sldMk cId="432762972" sldId="1041"/>
            <ac:spMk id="9218" creationId="{00000000-0000-0000-0000-000000000000}"/>
          </ac:spMkLst>
        </pc:spChg>
      </pc:sldChg>
      <pc:sldChg chg="add del">
        <pc:chgData name="John Callaway" userId="5b0f5612-3958-4813-a81c-9f3cb01a438d" providerId="ADAL" clId="{1989BA73-1322-43F8-8538-1C0B1C783E29}" dt="2023-02-06T17:59:42.327" v="67" actId="47"/>
        <pc:sldMkLst>
          <pc:docMk/>
          <pc:sldMk cId="4021741135" sldId="1056"/>
        </pc:sldMkLst>
      </pc:sldChg>
      <pc:sldChg chg="modSp mod">
        <pc:chgData name="John Callaway" userId="5b0f5612-3958-4813-a81c-9f3cb01a438d" providerId="ADAL" clId="{1989BA73-1322-43F8-8538-1C0B1C783E29}" dt="2023-02-06T18:08:38.650" v="158" actId="20577"/>
        <pc:sldMkLst>
          <pc:docMk/>
          <pc:sldMk cId="188547103" sldId="1059"/>
        </pc:sldMkLst>
        <pc:spChg chg="mod">
          <ac:chgData name="John Callaway" userId="5b0f5612-3958-4813-a81c-9f3cb01a438d" providerId="ADAL" clId="{1989BA73-1322-43F8-8538-1C0B1C783E29}" dt="2023-02-06T18:08:38.650" v="158" actId="20577"/>
          <ac:spMkLst>
            <pc:docMk/>
            <pc:sldMk cId="188547103" sldId="1059"/>
            <ac:spMk id="9219" creationId="{00000000-0000-0000-0000-000000000000}"/>
          </ac:spMkLst>
        </pc:spChg>
      </pc:sldChg>
      <pc:sldChg chg="modSp mod">
        <pc:chgData name="John Callaway" userId="5b0f5612-3958-4813-a81c-9f3cb01a438d" providerId="ADAL" clId="{1989BA73-1322-43F8-8538-1C0B1C783E29}" dt="2023-02-06T18:08:58.471" v="165" actId="20577"/>
        <pc:sldMkLst>
          <pc:docMk/>
          <pc:sldMk cId="585594828" sldId="1060"/>
        </pc:sldMkLst>
        <pc:spChg chg="mod">
          <ac:chgData name="John Callaway" userId="5b0f5612-3958-4813-a81c-9f3cb01a438d" providerId="ADAL" clId="{1989BA73-1322-43F8-8538-1C0B1C783E29}" dt="2023-02-06T18:08:58.471" v="165" actId="20577"/>
          <ac:spMkLst>
            <pc:docMk/>
            <pc:sldMk cId="585594828" sldId="1060"/>
            <ac:spMk id="9218" creationId="{00000000-0000-0000-0000-000000000000}"/>
          </ac:spMkLst>
        </pc:spChg>
        <pc:spChg chg="mod">
          <ac:chgData name="John Callaway" userId="5b0f5612-3958-4813-a81c-9f3cb01a438d" providerId="ADAL" clId="{1989BA73-1322-43F8-8538-1C0B1C783E29}" dt="2023-02-06T18:08:20.067" v="152" actId="6549"/>
          <ac:spMkLst>
            <pc:docMk/>
            <pc:sldMk cId="585594828" sldId="1060"/>
            <ac:spMk id="9219" creationId="{00000000-0000-0000-0000-000000000000}"/>
          </ac:spMkLst>
        </pc:spChg>
      </pc:sldChg>
      <pc:sldChg chg="modSp mod">
        <pc:chgData name="John Callaway" userId="5b0f5612-3958-4813-a81c-9f3cb01a438d" providerId="ADAL" clId="{1989BA73-1322-43F8-8538-1C0B1C783E29}" dt="2023-02-06T18:09:36.142" v="173" actId="20577"/>
        <pc:sldMkLst>
          <pc:docMk/>
          <pc:sldMk cId="298046370" sldId="1063"/>
        </pc:sldMkLst>
        <pc:spChg chg="mod">
          <ac:chgData name="John Callaway" userId="5b0f5612-3958-4813-a81c-9f3cb01a438d" providerId="ADAL" clId="{1989BA73-1322-43F8-8538-1C0B1C783E29}" dt="2023-02-06T18:09:36.142" v="173" actId="20577"/>
          <ac:spMkLst>
            <pc:docMk/>
            <pc:sldMk cId="298046370" sldId="1063"/>
            <ac:spMk id="9219" creationId="{00000000-0000-0000-0000-000000000000}"/>
          </ac:spMkLst>
        </pc:spChg>
      </pc:sldChg>
      <pc:sldChg chg="modSp mod">
        <pc:chgData name="John Callaway" userId="5b0f5612-3958-4813-a81c-9f3cb01a438d" providerId="ADAL" clId="{1989BA73-1322-43F8-8538-1C0B1C783E29}" dt="2023-02-06T18:09:22.721" v="167" actId="6549"/>
        <pc:sldMkLst>
          <pc:docMk/>
          <pc:sldMk cId="2574570001" sldId="1064"/>
        </pc:sldMkLst>
        <pc:spChg chg="mod">
          <ac:chgData name="John Callaway" userId="5b0f5612-3958-4813-a81c-9f3cb01a438d" providerId="ADAL" clId="{1989BA73-1322-43F8-8538-1C0B1C783E29}" dt="2023-02-06T18:09:22.721" v="167" actId="6549"/>
          <ac:spMkLst>
            <pc:docMk/>
            <pc:sldMk cId="2574570001" sldId="1064"/>
            <ac:spMk id="9219" creationId="{00000000-0000-0000-0000-000000000000}"/>
          </ac:spMkLst>
        </pc:spChg>
      </pc:sldChg>
      <pc:sldChg chg="add del">
        <pc:chgData name="John Callaway" userId="5b0f5612-3958-4813-a81c-9f3cb01a438d" providerId="ADAL" clId="{1989BA73-1322-43F8-8538-1C0B1C783E29}" dt="2023-02-06T18:02:28.466" v="113" actId="47"/>
        <pc:sldMkLst>
          <pc:docMk/>
          <pc:sldMk cId="409950699" sldId="1071"/>
        </pc:sldMkLst>
      </pc:sldChg>
      <pc:sldChg chg="add del">
        <pc:chgData name="John Callaway" userId="5b0f5612-3958-4813-a81c-9f3cb01a438d" providerId="ADAL" clId="{1989BA73-1322-43F8-8538-1C0B1C783E29}" dt="2023-02-06T18:02:28.026" v="112" actId="47"/>
        <pc:sldMkLst>
          <pc:docMk/>
          <pc:sldMk cId="1179364762" sldId="1072"/>
        </pc:sldMkLst>
      </pc:sldChg>
      <pc:sldChg chg="add del">
        <pc:chgData name="John Callaway" userId="5b0f5612-3958-4813-a81c-9f3cb01a438d" providerId="ADAL" clId="{1989BA73-1322-43F8-8538-1C0B1C783E29}" dt="2023-02-06T18:02:28.937" v="114" actId="47"/>
        <pc:sldMkLst>
          <pc:docMk/>
          <pc:sldMk cId="3365431655" sldId="1073"/>
        </pc:sldMkLst>
      </pc:sldChg>
      <pc:sldChg chg="add del">
        <pc:chgData name="John Callaway" userId="5b0f5612-3958-4813-a81c-9f3cb01a438d" providerId="ADAL" clId="{1989BA73-1322-43F8-8538-1C0B1C783E29}" dt="2023-02-06T18:02:29.771" v="116" actId="47"/>
        <pc:sldMkLst>
          <pc:docMk/>
          <pc:sldMk cId="2406310342" sldId="1074"/>
        </pc:sldMkLst>
      </pc:sldChg>
      <pc:sldChg chg="add del">
        <pc:chgData name="John Callaway" userId="5b0f5612-3958-4813-a81c-9f3cb01a438d" providerId="ADAL" clId="{1989BA73-1322-43F8-8538-1C0B1C783E29}" dt="2023-02-06T18:02:29.361" v="115" actId="47"/>
        <pc:sldMkLst>
          <pc:docMk/>
          <pc:sldMk cId="4178236133" sldId="1075"/>
        </pc:sldMkLst>
      </pc:sldChg>
      <pc:sldChg chg="add del">
        <pc:chgData name="John Callaway" userId="5b0f5612-3958-4813-a81c-9f3cb01a438d" providerId="ADAL" clId="{1989BA73-1322-43F8-8538-1C0B1C783E29}" dt="2023-02-06T18:02:30.194" v="117" actId="47"/>
        <pc:sldMkLst>
          <pc:docMk/>
          <pc:sldMk cId="351149766" sldId="1076"/>
        </pc:sldMkLst>
      </pc:sldChg>
      <pc:sldChg chg="add del">
        <pc:chgData name="John Callaway" userId="5b0f5612-3958-4813-a81c-9f3cb01a438d" providerId="ADAL" clId="{1989BA73-1322-43F8-8538-1C0B1C783E29}" dt="2023-02-06T18:02:30.650" v="118" actId="47"/>
        <pc:sldMkLst>
          <pc:docMk/>
          <pc:sldMk cId="3175084205" sldId="1077"/>
        </pc:sldMkLst>
      </pc:sldChg>
      <pc:sldChg chg="add del">
        <pc:chgData name="John Callaway" userId="5b0f5612-3958-4813-a81c-9f3cb01a438d" providerId="ADAL" clId="{1989BA73-1322-43F8-8538-1C0B1C783E29}" dt="2023-02-06T18:02:31.089" v="119" actId="47"/>
        <pc:sldMkLst>
          <pc:docMk/>
          <pc:sldMk cId="117719015" sldId="1078"/>
        </pc:sldMkLst>
      </pc:sldChg>
      <pc:sldChg chg="add del">
        <pc:chgData name="John Callaway" userId="5b0f5612-3958-4813-a81c-9f3cb01a438d" providerId="ADAL" clId="{1989BA73-1322-43F8-8538-1C0B1C783E29}" dt="2023-02-06T17:59:45.748" v="75" actId="47"/>
        <pc:sldMkLst>
          <pc:docMk/>
          <pc:sldMk cId="3335445394" sldId="1079"/>
        </pc:sldMkLst>
      </pc:sldChg>
      <pc:sldChg chg="add del">
        <pc:chgData name="John Callaway" userId="5b0f5612-3958-4813-a81c-9f3cb01a438d" providerId="ADAL" clId="{1989BA73-1322-43F8-8538-1C0B1C783E29}" dt="2023-02-06T17:59:46.124" v="76" actId="47"/>
        <pc:sldMkLst>
          <pc:docMk/>
          <pc:sldMk cId="1562204602" sldId="1080"/>
        </pc:sldMkLst>
      </pc:sldChg>
      <pc:sldChg chg="addSp delSp modSp add del mod">
        <pc:chgData name="John Callaway" userId="5b0f5612-3958-4813-a81c-9f3cb01a438d" providerId="ADAL" clId="{1989BA73-1322-43F8-8538-1C0B1C783E29}" dt="2023-02-06T18:02:19.892" v="109" actId="47"/>
        <pc:sldMkLst>
          <pc:docMk/>
          <pc:sldMk cId="979076085" sldId="1081"/>
        </pc:sldMkLst>
        <pc:spChg chg="del mod">
          <ac:chgData name="John Callaway" userId="5b0f5612-3958-4813-a81c-9f3cb01a438d" providerId="ADAL" clId="{1989BA73-1322-43F8-8538-1C0B1C783E29}" dt="2023-02-06T18:00:30.281" v="100" actId="478"/>
          <ac:spMkLst>
            <pc:docMk/>
            <pc:sldMk cId="979076085" sldId="1081"/>
            <ac:spMk id="3" creationId="{00000000-0000-0000-0000-000000000000}"/>
          </ac:spMkLst>
        </pc:spChg>
        <pc:spChg chg="add mod">
          <ac:chgData name="John Callaway" userId="5b0f5612-3958-4813-a81c-9f3cb01a438d" providerId="ADAL" clId="{1989BA73-1322-43F8-8538-1C0B1C783E29}" dt="2023-02-06T18:00:43.447" v="102" actId="207"/>
          <ac:spMkLst>
            <pc:docMk/>
            <pc:sldMk cId="979076085" sldId="1081"/>
            <ac:spMk id="4" creationId="{B573C65E-81E5-37BE-514B-C35D24E82448}"/>
          </ac:spMkLst>
        </pc:spChg>
        <pc:spChg chg="add mod">
          <ac:chgData name="John Callaway" userId="5b0f5612-3958-4813-a81c-9f3cb01a438d" providerId="ADAL" clId="{1989BA73-1322-43F8-8538-1C0B1C783E29}" dt="2023-02-06T18:00:43.447" v="102" actId="207"/>
          <ac:spMkLst>
            <pc:docMk/>
            <pc:sldMk cId="979076085" sldId="1081"/>
            <ac:spMk id="5" creationId="{098689E5-5237-67BE-5D0F-4C4F974A99DA}"/>
          </ac:spMkLst>
        </pc:spChg>
        <pc:picChg chg="del">
          <ac:chgData name="John Callaway" userId="5b0f5612-3958-4813-a81c-9f3cb01a438d" providerId="ADAL" clId="{1989BA73-1322-43F8-8538-1C0B1C783E29}" dt="2023-02-06T18:01:43.953" v="104" actId="21"/>
          <ac:picMkLst>
            <pc:docMk/>
            <pc:sldMk cId="979076085" sldId="1081"/>
            <ac:picMk id="2" creationId="{D5EC0136-F172-43CC-BA5F-058B293A41E0}"/>
          </ac:picMkLst>
        </pc:picChg>
      </pc:sldChg>
      <pc:sldChg chg="add del">
        <pc:chgData name="John Callaway" userId="5b0f5612-3958-4813-a81c-9f3cb01a438d" providerId="ADAL" clId="{1989BA73-1322-43F8-8538-1C0B1C783E29}" dt="2023-02-06T18:02:21.338" v="110" actId="47"/>
        <pc:sldMkLst>
          <pc:docMk/>
          <pc:sldMk cId="3632041372" sldId="1082"/>
        </pc:sldMkLst>
      </pc:sldChg>
      <pc:sldChg chg="addSp delSp modSp add del mod ord">
        <pc:chgData name="John Callaway" userId="5b0f5612-3958-4813-a81c-9f3cb01a438d" providerId="ADAL" clId="{1989BA73-1322-43F8-8538-1C0B1C783E29}" dt="2023-02-06T18:02:11.667" v="108" actId="3626"/>
        <pc:sldMkLst>
          <pc:docMk/>
          <pc:sldMk cId="2516664268" sldId="1083"/>
        </pc:sldMkLst>
        <pc:spChg chg="mod">
          <ac:chgData name="John Callaway" userId="5b0f5612-3958-4813-a81c-9f3cb01a438d" providerId="ADAL" clId="{1989BA73-1322-43F8-8538-1C0B1C783E29}" dt="2023-02-06T18:02:11.667" v="108" actId="3626"/>
          <ac:spMkLst>
            <pc:docMk/>
            <pc:sldMk cId="2516664268" sldId="1083"/>
            <ac:spMk id="4" creationId="{00000000-0000-0000-0000-000000000000}"/>
          </ac:spMkLst>
        </pc:spChg>
        <pc:picChg chg="del mod">
          <ac:chgData name="John Callaway" userId="5b0f5612-3958-4813-a81c-9f3cb01a438d" providerId="ADAL" clId="{1989BA73-1322-43F8-8538-1C0B1C783E29}" dt="2023-02-06T18:01:40.013" v="103" actId="478"/>
          <ac:picMkLst>
            <pc:docMk/>
            <pc:sldMk cId="2516664268" sldId="1083"/>
            <ac:picMk id="2" creationId="{00000000-0000-0000-0000-000000000000}"/>
          </ac:picMkLst>
        </pc:picChg>
        <pc:picChg chg="add mod ord">
          <ac:chgData name="John Callaway" userId="5b0f5612-3958-4813-a81c-9f3cb01a438d" providerId="ADAL" clId="{1989BA73-1322-43F8-8538-1C0B1C783E29}" dt="2023-02-06T18:01:58.884" v="106" actId="167"/>
          <ac:picMkLst>
            <pc:docMk/>
            <pc:sldMk cId="2516664268" sldId="1083"/>
            <ac:picMk id="5" creationId="{8D69B53A-05F7-0E24-1552-9323E0AC99EE}"/>
          </ac:picMkLst>
        </pc:picChg>
      </pc:sldChg>
      <pc:sldChg chg="add del">
        <pc:chgData name="John Callaway" userId="5b0f5612-3958-4813-a81c-9f3cb01a438d" providerId="ADAL" clId="{1989BA73-1322-43F8-8538-1C0B1C783E29}" dt="2023-02-06T18:02:27.508" v="111" actId="47"/>
        <pc:sldMkLst>
          <pc:docMk/>
          <pc:sldMk cId="1902214663" sldId="1084"/>
        </pc:sldMkLst>
      </pc:sldChg>
      <pc:sldChg chg="modSp mod">
        <pc:chgData name="John Callaway" userId="5b0f5612-3958-4813-a81c-9f3cb01a438d" providerId="ADAL" clId="{1989BA73-1322-43F8-8538-1C0B1C783E29}" dt="2023-02-06T18:09:41.997" v="179" actId="20577"/>
        <pc:sldMkLst>
          <pc:docMk/>
          <pc:sldMk cId="714832685" sldId="1091"/>
        </pc:sldMkLst>
        <pc:spChg chg="mod">
          <ac:chgData name="John Callaway" userId="5b0f5612-3958-4813-a81c-9f3cb01a438d" providerId="ADAL" clId="{1989BA73-1322-43F8-8538-1C0B1C783E29}" dt="2023-02-06T18:09:41.997" v="179" actId="20577"/>
          <ac:spMkLst>
            <pc:docMk/>
            <pc:sldMk cId="714832685" sldId="1091"/>
            <ac:spMk id="9219" creationId="{00000000-0000-0000-0000-000000000000}"/>
          </ac:spMkLst>
        </pc:spChg>
      </pc:sldChg>
      <pc:sldMasterChg chg="del delSldLayout modSldLayout">
        <pc:chgData name="John Callaway" userId="5b0f5612-3958-4813-a81c-9f3cb01a438d" providerId="ADAL" clId="{1989BA73-1322-43F8-8538-1C0B1C783E29}" dt="2023-02-06T17:59:42.770" v="68" actId="47"/>
        <pc:sldMasterMkLst>
          <pc:docMk/>
          <pc:sldMasterMk cId="0" sldId="2147484876"/>
        </pc:sldMasterMkLst>
        <pc:sldLayoutChg chg="del">
          <pc:chgData name="John Callaway" userId="5b0f5612-3958-4813-a81c-9f3cb01a438d" providerId="ADAL" clId="{1989BA73-1322-43F8-8538-1C0B1C783E29}" dt="2023-02-06T17:59:42.770" v="68" actId="47"/>
          <pc:sldLayoutMkLst>
            <pc:docMk/>
            <pc:sldMasterMk cId="0" sldId="2147484876"/>
            <pc:sldLayoutMk cId="3071191668" sldId="2147485669"/>
          </pc:sldLayoutMkLst>
        </pc:sldLayoutChg>
        <pc:sldLayoutChg chg="addSp delSp">
          <pc:chgData name="John Callaway" userId="5b0f5612-3958-4813-a81c-9f3cb01a438d" providerId="ADAL" clId="{1989BA73-1322-43F8-8538-1C0B1C783E29}" dt="2023-02-06T17:59:03.288" v="34"/>
          <pc:sldLayoutMkLst>
            <pc:docMk/>
            <pc:sldMasterMk cId="0" sldId="2147484876"/>
            <pc:sldLayoutMk cId="3016219467" sldId="2147485855"/>
          </pc:sldLayoutMkLst>
          <pc:spChg chg="add del">
            <ac:chgData name="John Callaway" userId="5b0f5612-3958-4813-a81c-9f3cb01a438d" providerId="ADAL" clId="{1989BA73-1322-43F8-8538-1C0B1C783E29}" dt="2023-02-06T17:59:03.288" v="34"/>
            <ac:spMkLst>
              <pc:docMk/>
              <pc:sldMasterMk cId="0" sldId="2147484876"/>
              <pc:sldLayoutMk cId="3016219467" sldId="2147485855"/>
              <ac:spMk id="8" creationId="{00000000-0000-0000-0000-000000000000}"/>
            </ac:spMkLst>
          </pc:spChg>
          <pc:picChg chg="add del">
            <ac:chgData name="John Callaway" userId="5b0f5612-3958-4813-a81c-9f3cb01a438d" providerId="ADAL" clId="{1989BA73-1322-43F8-8538-1C0B1C783E29}" dt="2023-02-06T17:59:03.288" v="34"/>
            <ac:picMkLst>
              <pc:docMk/>
              <pc:sldMasterMk cId="0" sldId="2147484876"/>
              <pc:sldLayoutMk cId="3016219467" sldId="2147485855"/>
              <ac:picMk id="9" creationId="{00000000-0000-0000-0000-000000000000}"/>
            </ac:picMkLst>
          </pc:picChg>
          <pc:picChg chg="add del">
            <ac:chgData name="John Callaway" userId="5b0f5612-3958-4813-a81c-9f3cb01a438d" providerId="ADAL" clId="{1989BA73-1322-43F8-8538-1C0B1C783E29}" dt="2023-02-06T17:59:03.288" v="34"/>
            <ac:picMkLst>
              <pc:docMk/>
              <pc:sldMasterMk cId="0" sldId="2147484876"/>
              <pc:sldLayoutMk cId="3016219467" sldId="2147485855"/>
              <ac:picMk id="11" creationId="{00000000-0000-0000-0000-000000000000}"/>
            </ac:picMkLst>
          </pc:picChg>
        </pc:sldLayoutChg>
      </pc:sldMasterChg>
      <pc:sldMasterChg chg="addSldLayout delSldLayout">
        <pc:chgData name="John Callaway" userId="5b0f5612-3958-4813-a81c-9f3cb01a438d" providerId="ADAL" clId="{1989BA73-1322-43F8-8538-1C0B1C783E29}" dt="2023-02-06T17:59:45.293" v="74" actId="47"/>
        <pc:sldMasterMkLst>
          <pc:docMk/>
          <pc:sldMasterMk cId="1879390603" sldId="2147485760"/>
        </pc:sldMasterMkLst>
        <pc:sldLayoutChg chg="add del">
          <pc:chgData name="John Callaway" userId="5b0f5612-3958-4813-a81c-9f3cb01a438d" providerId="ADAL" clId="{1989BA73-1322-43F8-8538-1C0B1C783E29}" dt="2023-02-06T17:59:45.293" v="74" actId="47"/>
          <pc:sldLayoutMkLst>
            <pc:docMk/>
            <pc:sldMasterMk cId="1879390603" sldId="2147485760"/>
            <pc:sldLayoutMk cId="3558518877" sldId="2147485810"/>
          </pc:sldLayoutMkLst>
        </pc:sldLayoutChg>
      </pc:sldMasterChg>
      <pc:sldMasterChg chg="addSldLayout delSldLayout">
        <pc:chgData name="John Callaway" userId="5b0f5612-3958-4813-a81c-9f3cb01a438d" providerId="ADAL" clId="{1989BA73-1322-43F8-8538-1C0B1C783E29}" dt="2023-02-06T17:59:46.124" v="76" actId="47"/>
        <pc:sldMasterMkLst>
          <pc:docMk/>
          <pc:sldMasterMk cId="2908657993" sldId="2147485790"/>
        </pc:sldMasterMkLst>
        <pc:sldLayoutChg chg="add del">
          <pc:chgData name="John Callaway" userId="5b0f5612-3958-4813-a81c-9f3cb01a438d" providerId="ADAL" clId="{1989BA73-1322-43F8-8538-1C0B1C783E29}" dt="2023-02-06T17:59:46.124" v="76" actId="47"/>
          <pc:sldLayoutMkLst>
            <pc:docMk/>
            <pc:sldMasterMk cId="2908657993" sldId="2147485790"/>
            <pc:sldLayoutMk cId="2613572337" sldId="214748583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A352265-6490-4680-BEBF-96ECE5AAF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061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l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AB4CBC0-3560-4CB6-9D00-9E23A3073D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83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7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42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7B9A7-8044-456B-A366-9126ABEFA9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3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4CF7A-EC2D-4BD9-9A7E-060BC374CC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7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239DC-4FE4-4537-9305-0CC131E2EE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51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1CCB57-E79C-41B5-AA07-140268742F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60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71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4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01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17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5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5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96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99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27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64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43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87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0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50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ED6F-7CF2-43B4-91A7-BDAD610A3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33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55F4E-6E48-4BC8-A931-32DED1EB1F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3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8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9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81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88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496888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130120"/>
            <a:ext cx="5046663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1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EECD-DF51-487A-9B04-27BDF207D1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F7788-5B4A-4F9A-A748-40BB1E42A5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6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DFAFA8-6C4C-442A-BDA0-803CB74E6BC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45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3833" y="2059146"/>
            <a:ext cx="5286088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833" y="2263916"/>
            <a:ext cx="5212080" cy="3143393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833" y="5381896"/>
            <a:ext cx="521208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r="45185"/>
          <a:stretch/>
        </p:blipFill>
        <p:spPr>
          <a:xfrm>
            <a:off x="-128138" y="2059146"/>
            <a:ext cx="1328287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17" y="2059146"/>
            <a:ext cx="246202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6EB08-BA9E-409B-AB44-677441E521AA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l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CFEE0F-19CB-426E-8344-AE69411B544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25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81EC0-1E66-4ED7-B43A-AB53F09FE6D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5F9DD-77EC-46E2-99CB-83FB565B79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8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81EC0-1E66-4ED7-B43A-AB53F09FE6D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5F9DD-77EC-46E2-99CB-83FB565B79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3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45271-4FE4-4B92-814B-6A457CED64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1526F-6E24-4A4F-B946-343A5C46AD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45271-4FE4-4B92-814B-6A457CED64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1526F-6E24-4A4F-B946-343A5C46AD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6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73899-EB50-4833-8302-88C101CE3E6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21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58132-FF80-4330-A1C8-BF5B0FE1452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6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A511-7694-D12B-CDDF-D9D68810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78BB9-1D70-F113-06FE-21F1B8914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4B6E5-6056-110E-3F00-4AAEE866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57193-303C-41E0-801A-FD6A2EE3BEC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92A26-767E-78D0-42E2-606762E7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20410-C369-A0DE-9A9A-02530D3E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59424-56EC-438D-B7D1-9D3E9D8395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43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41018-3F80-47F5-8CB5-0B6A594A0566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F7788-5B4A-4F9A-A748-40BB1E42A5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76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4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803BFFA-F625-4F3A-A465-A0843A34B668}" type="datetime1">
              <a:rPr lang="en-US"/>
              <a:pPr>
                <a:defRPr/>
              </a:pPr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999A8C3-0BC6-43DF-8F87-F088B91BC22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047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1C81EC0-1E66-4ED7-B43A-AB53F09FE6D1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BD5F9DD-77EC-46E2-99CB-83FB565B79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90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1C81EC0-1E66-4ED7-B43A-AB53F09FE6D1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BD5F9DD-77EC-46E2-99CB-83FB565B79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06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45271-4FE4-4B92-814B-6A457CED6484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1526F-6E24-4A4F-B946-343A5C46A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7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45271-4FE4-4B92-814B-6A457CED6484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1526F-6E24-4A4F-B946-343A5C46A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2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6EE89B5-B954-4D3F-A9CD-A40387CA3E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85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6EE89B5-B954-4D3F-A9CD-A40387CA3E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86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1" r:id="rId1"/>
    <p:sldLayoutId id="2147485838" r:id="rId2"/>
    <p:sldLayoutId id="214748583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gradFill>
            <a:gsLst>
              <a:gs pos="47000">
                <a:schemeClr val="accent1">
                  <a:lumMod val="75000"/>
                </a:schemeClr>
              </a:gs>
              <a:gs pos="100000">
                <a:srgbClr val="9B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7521" y="276087"/>
            <a:ext cx="7028962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520" y="1566001"/>
            <a:ext cx="7028961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06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1" r:id="rId1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255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57734" indent="-157734" algn="l" defTabSz="68580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074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789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03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218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932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647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wemfwiki.atlassian.net/wiki/spaces/MI/over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ltacouncil.ca.gov/delta-science-program/integrated-modeling-steering-committe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uthbayrestoration.org/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al.la.gov/our-plan/2023-coastal-master-pla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astal.la.gov/our-plan/2023-coastal-master-plan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ep.ca.gov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ltacouncil.ca.gov/delta-isb/product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ei.org/rm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sfei.org/programs/pulse-ba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mp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3833" y="2206166"/>
            <a:ext cx="5212080" cy="356899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rebuchet MS" panose="020B0603020202020204" pitchFamily="34" charset="0"/>
              </a:rPr>
              <a:t>Modeling and Monitoring Issues in the </a:t>
            </a:r>
            <a:br>
              <a:rPr lang="en-US" sz="4000" dirty="0">
                <a:latin typeface="Trebuchet MS" panose="020B0603020202020204" pitchFamily="34" charset="0"/>
              </a:rPr>
            </a:br>
            <a:r>
              <a:rPr lang="en-US" sz="4000" dirty="0">
                <a:latin typeface="Trebuchet MS" panose="020B0603020202020204" pitchFamily="34" charset="0"/>
              </a:rPr>
              <a:t>San Francisco Bay-Delta</a:t>
            </a:r>
            <a:br>
              <a:rPr lang="en-US" sz="4000" dirty="0">
                <a:latin typeface="Trebuchet MS" panose="020B0603020202020204" pitchFamily="34" charset="0"/>
              </a:rPr>
            </a:br>
            <a:br>
              <a:rPr lang="en-US" sz="4000" dirty="0">
                <a:latin typeface="Trebuchet MS" panose="020B0603020202020204" pitchFamily="34" charset="0"/>
              </a:rPr>
            </a:br>
            <a:br>
              <a:rPr lang="en-US" sz="1800" dirty="0"/>
            </a:br>
            <a:r>
              <a:rPr lang="en-US" sz="3100" dirty="0"/>
              <a:t>John Callaway</a:t>
            </a:r>
            <a:br>
              <a:rPr lang="en-US" sz="2700" dirty="0"/>
            </a:br>
            <a:r>
              <a:rPr lang="en-US" sz="2700" dirty="0"/>
              <a:t>University of San Francisco &amp; </a:t>
            </a:r>
            <a:br>
              <a:rPr lang="en-US" sz="2700" dirty="0"/>
            </a:br>
            <a:r>
              <a:rPr lang="en-US" sz="2700" dirty="0"/>
              <a:t>Past Delta Lead Scientist 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99816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3062" y="1101939"/>
            <a:ext cx="4802199" cy="4572000"/>
            <a:chOff x="513062" y="1477325"/>
            <a:chExt cx="4802199" cy="45720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61847" y="1477325"/>
              <a:ext cx="2053414" cy="457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13062" y="1477325"/>
              <a:ext cx="2053413" cy="457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29319" y="5676692"/>
            <a:ext cx="1837156" cy="569383"/>
          </a:xfrm>
          <a:prstGeom prst="rect">
            <a:avLst/>
          </a:prstGeom>
          <a:noFill/>
        </p:spPr>
        <p:txBody>
          <a:bodyPr wrap="none" lIns="91338" tIns="45718" rIns="91338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dobe Fan Heiti Std B" pitchFamily="34" charset="-128"/>
                <a:cs typeface="Calibri" panose="020F0502020204030204" pitchFamily="34" charset="0"/>
                <a:sym typeface="Arial"/>
                <a:rtl val="0"/>
              </a:rPr>
              <a:t>historical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3303" y="5676692"/>
            <a:ext cx="1537394" cy="569383"/>
          </a:xfrm>
          <a:prstGeom prst="rect">
            <a:avLst/>
          </a:prstGeom>
          <a:noFill/>
        </p:spPr>
        <p:txBody>
          <a:bodyPr wrap="none" lIns="91338" tIns="45718" rIns="91338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dobe Fan Heiti Std B" pitchFamily="34" charset="-128"/>
                <a:cs typeface="Calibri" panose="020F0502020204030204" pitchFamily="34" charset="0"/>
                <a:sym typeface="Arial"/>
                <a:rtl val="0"/>
              </a:rPr>
              <a:t>modern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6343188"/>
            <a:ext cx="4599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(from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Delta Renewed,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SFEI-ASC, 2016)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Loss of Wetland and Floodplain Habitat 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in the  Sacramento-San Joaquin Delta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4892" y="2106887"/>
            <a:ext cx="31436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~75% loss of primary productivity in the Delta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Little remaining habitat for native estuarine and riverine species </a:t>
            </a:r>
          </a:p>
        </p:txBody>
      </p:sp>
    </p:spTree>
    <p:extLst>
      <p:ext uri="{BB962C8B-B14F-4D97-AF65-F5344CB8AC3E}">
        <p14:creationId xmlns:p14="http://schemas.microsoft.com/office/powerpoint/2010/main" val="414710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571500" y="644964"/>
            <a:ext cx="8001000" cy="73977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Trebuchet MS" panose="020B0603020202020204" pitchFamily="34" charset="0"/>
              </a:rPr>
              <a:t>The Delta Stewardship Council &amp; </a:t>
            </a:r>
            <a:br>
              <a:rPr lang="en-US" sz="3600" dirty="0">
                <a:solidFill>
                  <a:schemeClr val="tx1"/>
                </a:solidFill>
                <a:latin typeface="Trebuchet MS" panose="020B060302020202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Trebuchet MS" panose="020B0603020202020204" pitchFamily="34" charset="0"/>
              </a:rPr>
              <a:t>Delta Science Program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399" y="1664415"/>
            <a:ext cx="8326821" cy="534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Coequal goals: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Provide long-term reliable water supply for the state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Protect and restore Delta ecosystems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Protect the Delta as an evolving place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Delta Science Program &amp; Mission: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Provide the best possible, unbiased scientific information for water and environmental decision-making in the Delta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“Honest broker” for contentious science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dirty="0">
              <a:solidFill>
                <a:prstClr val="white"/>
              </a:solidFill>
            </a:endParaRPr>
          </a:p>
          <a:p>
            <a:pPr lvl="1">
              <a:defRPr/>
            </a:pPr>
            <a:r>
              <a:rPr lang="en-US" sz="3200" dirty="0">
                <a:solidFill>
                  <a:srgbClr val="0033CC"/>
                </a:solidFill>
              </a:rPr>
              <a:t>https://deltacouncil.ca.gov/</a:t>
            </a:r>
          </a:p>
          <a:p>
            <a:pPr lvl="1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r="3563" b="5402"/>
          <a:stretch>
            <a:fillRect/>
          </a:stretch>
        </p:blipFill>
        <p:spPr>
          <a:xfrm>
            <a:off x="7108053" y="696433"/>
            <a:ext cx="1464447" cy="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76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Cbdp-fileserver\users\noksenberg\DSP Strategic Plan\2018-2022 Strat Plan\Staff comments\Photo entries\MC\IMG_8382.JPG">
            <a:extLst>
              <a:ext uri="{FF2B5EF4-FFF2-40B4-BE49-F238E27FC236}">
                <a16:creationId xmlns:a16="http://schemas.microsoft.com/office/drawing/2014/main" id="{1FF7F62C-D2EC-6157-3DFF-784BE7058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r="-254"/>
          <a:stretch/>
        </p:blipFill>
        <p:spPr bwMode="auto">
          <a:xfrm>
            <a:off x="0" y="189797"/>
            <a:ext cx="9144000" cy="647840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624367"/>
            <a:ext cx="7985760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Delta modeling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South SF Bay Salt Pond Restoration Project (not modeling, but very good restoration framework)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Louisiana Coastal Master Plan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540103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in the SF Estuary and More</a:t>
            </a:r>
          </a:p>
        </p:txBody>
      </p:sp>
    </p:spTree>
    <p:extLst>
      <p:ext uri="{BB962C8B-B14F-4D97-AF65-F5344CB8AC3E}">
        <p14:creationId xmlns:p14="http://schemas.microsoft.com/office/powerpoint/2010/main" val="11055368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85760" cy="49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Hydrological modeling is very well developed: multiple models are available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Focus has been primarily on water management in the Delta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2020 Report includes inventory and review of Delta models: </a:t>
            </a: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  <a:hlinkClick r:id="rId3"/>
              </a:rPr>
              <a:t>https://cwemfwiki.atlassian.net/wiki/spaces/MI/overview</a:t>
            </a: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Modeling in the Sacramento Delta</a:t>
            </a:r>
          </a:p>
        </p:txBody>
      </p:sp>
    </p:spTree>
    <p:extLst>
      <p:ext uri="{BB962C8B-B14F-4D97-AF65-F5344CB8AC3E}">
        <p14:creationId xmlns:p14="http://schemas.microsoft.com/office/powerpoint/2010/main" val="121290957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Modeling in the Sacramento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2086E-9D0E-ADD8-4AE5-A2CF28838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90" y="1638040"/>
            <a:ext cx="3200400" cy="4968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029FA-B989-3F23-0388-E1F5814CA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89"/>
          <a:stretch/>
        </p:blipFill>
        <p:spPr>
          <a:xfrm>
            <a:off x="1074590" y="1163589"/>
            <a:ext cx="3200400" cy="370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6D565B-066B-45D6-04CC-BDB5A95EF16C}"/>
              </a:ext>
            </a:extLst>
          </p:cNvPr>
          <p:cNvSpPr txBox="1"/>
          <p:nvPr/>
        </p:nvSpPr>
        <p:spPr>
          <a:xfrm>
            <a:off x="5126126" y="2306515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from recent inventory (see web link on previous slide)</a:t>
            </a:r>
          </a:p>
        </p:txBody>
      </p:sp>
    </p:spTree>
    <p:extLst>
      <p:ext uri="{BB962C8B-B14F-4D97-AF65-F5344CB8AC3E}">
        <p14:creationId xmlns:p14="http://schemas.microsoft.com/office/powerpoint/2010/main" val="85612171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Modeling in the Sacramento Delta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F9CC3-EB11-6F36-0043-42E15DA32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16" y="1386802"/>
            <a:ext cx="8343270" cy="40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15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85760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On-going effort to INTEGRATE physical and biological models (plus Bay and Delta modeling)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Chesapeake Bay and other systems used as a model</a:t>
            </a:r>
          </a:p>
          <a:p>
            <a:pPr marL="34290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2020 Review of modeling efforts in the Delta. Available at: </a:t>
            </a: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  <a:hlinkClick r:id="rId3"/>
              </a:rPr>
              <a:t>https://deltacouncil.ca.gov/delta-science-program/integrated-modeling-steering-committee</a:t>
            </a: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Modeling in the Sacramento Delta</a:t>
            </a:r>
          </a:p>
        </p:txBody>
      </p:sp>
    </p:spTree>
    <p:extLst>
      <p:ext uri="{BB962C8B-B14F-4D97-AF65-F5344CB8AC3E}">
        <p14:creationId xmlns:p14="http://schemas.microsoft.com/office/powerpoint/2010/main" val="32440706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3C845-F05A-A1D3-DA6E-C3FD6DA5B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4"/>
          <a:stretch/>
        </p:blipFill>
        <p:spPr>
          <a:xfrm>
            <a:off x="0" y="0"/>
            <a:ext cx="9144000" cy="6109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953430-0114-5BB4-30F3-1D82C4F28C1A}"/>
              </a:ext>
            </a:extLst>
          </p:cNvPr>
          <p:cNvSpPr txBox="1"/>
          <p:nvPr/>
        </p:nvSpPr>
        <p:spPr>
          <a:xfrm>
            <a:off x="526697" y="6203288"/>
            <a:ext cx="6051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0" i="0" u="none" strike="noStrike" baseline="0" dirty="0">
                <a:solidFill>
                  <a:srgbClr val="FFFFFF"/>
                </a:solidFill>
              </a:rPr>
              <a:t>For info email:  hello@deltacouncil.ca.gov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656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7052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Habitat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loss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aseline="0" dirty="0">
                <a:solidFill>
                  <a:prstClr val="white"/>
                </a:solidFill>
                <a:latin typeface="Trebuchet MS" panose="020B0603020202020204" pitchFamily="34" charset="0"/>
              </a:rPr>
              <a:t>Highly</a:t>
            </a: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urbanized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Lots of public support for restoration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Salt Ponds are the major 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opportunity for Bay restoration: LARGE-SCALE increase in wetland habitats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Lots of interest in climate change resilience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endParaRPr lang="en-US" altLang="en-US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Of course, many challenges/uncertainties…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South Bay Salt Pond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Restoration Project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6297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%20Phot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89133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381000" y="864810"/>
            <a:ext cx="830580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San Francisco</a:t>
            </a:r>
            <a:r>
              <a:rPr kumimoji="0" lang="en-US" alt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 Bay and the Sacramento-San Joaquin Delta:  one big estuary!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Modeling issues across the estuary and beyond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Monitoring efforts in the Bay and Delta 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Overview</a:t>
            </a:r>
          </a:p>
        </p:txBody>
      </p:sp>
      <p:pic>
        <p:nvPicPr>
          <p:cNvPr id="4" name="Picture 6" descr="Parcha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" y="2912927"/>
            <a:ext cx="9144001" cy="277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327D034-0593-2544-FF8C-9A620778D78D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81000" y="5735518"/>
            <a:ext cx="8305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tabLst/>
              <a:defRPr/>
            </a:pPr>
            <a:r>
              <a:rPr lang="en-US" altLang="en-US" sz="2600" b="1" dirty="0">
                <a:solidFill>
                  <a:schemeClr val="bg1"/>
                </a:solidFill>
                <a:latin typeface="Trebuchet MS" panose="020B0603020202020204" pitchFamily="34" charset="0"/>
              </a:rPr>
              <a:t>GOAL</a:t>
            </a:r>
            <a:r>
              <a:rPr lang="en-US" altLang="en-US" sz="2600" dirty="0">
                <a:solidFill>
                  <a:schemeClr val="bg1"/>
                </a:solidFill>
                <a:latin typeface="Trebuchet MS" panose="020B0603020202020204" pitchFamily="34" charset="0"/>
              </a:rPr>
              <a:t>: introduce you to programs from the San Francisco Estuary that might be informative for you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7218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b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1904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1905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1418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90600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Long-term Restoration Goals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3962400" cy="5791200"/>
          </a:xfrm>
        </p:spPr>
        <p:txBody>
          <a:bodyPr/>
          <a:lstStyle/>
          <a:p>
            <a:pPr eaLnBrk="1" hangingPunct="1">
              <a:spcAft>
                <a:spcPct val="50000"/>
              </a:spcAft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 mix of habitats</a:t>
            </a:r>
          </a:p>
          <a:p>
            <a:pPr eaLnBrk="1" hangingPunct="1">
              <a:spcAft>
                <a:spcPct val="50000"/>
              </a:spcAft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>
              <a:spcAft>
                <a:spcPct val="50000"/>
              </a:spcAft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Flood management</a:t>
            </a:r>
          </a:p>
          <a:p>
            <a:pPr eaLnBrk="1" hangingPunct="1">
              <a:spcBef>
                <a:spcPts val="0"/>
              </a:spcBef>
              <a:spcAft>
                <a:spcPct val="50000"/>
              </a:spcAft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ct val="50000"/>
              </a:spcAft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Wildlife-oriented recreation</a:t>
            </a: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16" name="Picture 4" descr="wesaf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4400"/>
            <a:ext cx="41910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scvwd Sc_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01118"/>
            <a:ext cx="39624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kay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20" y="4495798"/>
            <a:ext cx="3467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4398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91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Major Uncertainties for Salt Pond Restoration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2212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Appropriate mix of habitats (managed ponds, tidal marsh, and mudflats)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Mercury contamination &amp; biogeochemistry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Sediment availability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Invasive / problematic species 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Flooding risks</a:t>
            </a: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7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91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Approach to these Uncertainties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2212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Phased restoration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Adaptive management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Series of experiments and management actions to evaluate key uncertainties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Working with the US Army Corps of Engineers to evaluate flooding risk </a:t>
            </a:r>
          </a:p>
          <a:p>
            <a:pPr eaLnBrk="1" hangingPunct="1"/>
            <a:r>
              <a:rPr lang="en-US" altLang="en-US" dirty="0">
                <a:solidFill>
                  <a:srgbClr val="0033CC"/>
                </a:solidFill>
                <a:latin typeface="Trebuchet MS" panose="020B06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https://www.southbayrestoration.org/</a:t>
            </a:r>
            <a:endParaRPr lang="en-US" altLang="en-US" dirty="0">
              <a:solidFill>
                <a:srgbClr val="0033CC"/>
              </a:solidFill>
              <a:latin typeface="Trebuchet MS" panose="020B0603020202020204" pitchFamily="34" charset="0"/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34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70520" cy="44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Large-scale integrated model to evaluate restoration opportunities in Louisiana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Long-term effort:  started over 10 years ago (and really way before this…). First Master Plan was adopted in 2012.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Newest draft Plan just came out in January 2023: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hlinkClick r:id="rId3"/>
              </a:rPr>
              <a:t>https://coastal.la.gov/our-plan/2023-coastal-master-plan/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Louisiana Coastal Master Plan</a:t>
            </a:r>
          </a:p>
        </p:txBody>
      </p:sp>
    </p:spTree>
    <p:extLst>
      <p:ext uri="{BB962C8B-B14F-4D97-AF65-F5344CB8AC3E}">
        <p14:creationId xmlns:p14="http://schemas.microsoft.com/office/powerpoint/2010/main" val="31932136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03D7A-528E-969A-A412-C27FAF380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" y="31984"/>
            <a:ext cx="9144000" cy="679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39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493FBF-7989-95A4-6CEB-047FEAF3F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563"/>
            <a:ext cx="91440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406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Louisiana Coastal Master Plan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99E003-F129-BD82-8E33-401B7D38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33855"/>
            <a:ext cx="857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3E283D32-CD79-37F2-8C4A-244168EA4376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571043" y="5603841"/>
            <a:ext cx="797052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hlinkClick r:id="rId4"/>
              </a:rPr>
              <a:t>https://coastal.la.gov/our-plan/2023-coastal-master-plan/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802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Cbdp-fileserver\users\noksenberg\DSP Strategic Plan\2018-2022 Strat Plan\Staff comments\Photo entries\MC\IMG_8382.JPG">
            <a:extLst>
              <a:ext uri="{FF2B5EF4-FFF2-40B4-BE49-F238E27FC236}">
                <a16:creationId xmlns:a16="http://schemas.microsoft.com/office/drawing/2014/main" id="{1FF7F62C-D2EC-6157-3DFF-784BE7058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r="-254"/>
          <a:stretch/>
        </p:blipFill>
        <p:spPr bwMode="auto">
          <a:xfrm>
            <a:off x="0" y="189797"/>
            <a:ext cx="9144000" cy="647840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624367"/>
            <a:ext cx="7985760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Interagency Ecological Program (IEP): Delta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Regional Monitoring Program (RMP) Bay water quality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Wetlands Regional Monitoring Program (WRMP): Bay wetlands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540103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in the SF Estuary</a:t>
            </a:r>
          </a:p>
        </p:txBody>
      </p:sp>
    </p:spTree>
    <p:extLst>
      <p:ext uri="{BB962C8B-B14F-4D97-AF65-F5344CB8AC3E}">
        <p14:creationId xmlns:p14="http://schemas.microsoft.com/office/powerpoint/2010/main" val="271161481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8" t="16280" r="27876" b="27720"/>
          <a:stretch/>
        </p:blipFill>
        <p:spPr>
          <a:xfrm>
            <a:off x="801302" y="433135"/>
            <a:ext cx="4558249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9760" y="670560"/>
            <a:ext cx="30632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San Francisco Bay and Sacramento –San Joaquin Delta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Largest estuary on the West coast of the U.S.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Very different than East coast and Gulf coast estuaries</a:t>
            </a:r>
          </a:p>
        </p:txBody>
      </p:sp>
    </p:spTree>
    <p:extLst>
      <p:ext uri="{BB962C8B-B14F-4D97-AF65-F5344CB8AC3E}">
        <p14:creationId xmlns:p14="http://schemas.microsoft.com/office/powerpoint/2010/main" val="3202003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C4683-0CD8-A18B-E055-FCAD7B311B3B}"/>
              </a:ext>
            </a:extLst>
          </p:cNvPr>
          <p:cNvGrpSpPr/>
          <p:nvPr/>
        </p:nvGrpSpPr>
        <p:grpSpPr>
          <a:xfrm>
            <a:off x="0" y="1531609"/>
            <a:ext cx="9172876" cy="5117443"/>
            <a:chOff x="0" y="960109"/>
            <a:chExt cx="9172876" cy="51174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315" b="6369"/>
            <a:stretch/>
          </p:blipFill>
          <p:spPr>
            <a:xfrm>
              <a:off x="0" y="960109"/>
              <a:ext cx="9172876" cy="511744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 rot="1524670">
              <a:off x="469093" y="2815547"/>
              <a:ext cx="6341481" cy="2518544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 rot="1524670">
              <a:off x="4521538" y="1050818"/>
              <a:ext cx="2931505" cy="1525824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7727" y="190857"/>
            <a:ext cx="82974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As with Modeling: Bay and Delta Monitoring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Efforts are Relatively Isolated</a:t>
            </a:r>
          </a:p>
        </p:txBody>
      </p:sp>
    </p:spTree>
    <p:extLst>
      <p:ext uri="{BB962C8B-B14F-4D97-AF65-F5344CB8AC3E}">
        <p14:creationId xmlns:p14="http://schemas.microsoft.com/office/powerpoint/2010/main" val="2224515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85760" cy="570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Initiated in 1970 to evaluate impacts of water projects in the Delta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Nine state and federal agencies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Monitoring completed by agency staff with some university collaboration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  <a:hlinkClick r:id="rId3"/>
              </a:rPr>
              <a:t>https://iep.ca.gov/</a:t>
            </a: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Interagency Ecological Program</a:t>
            </a:r>
          </a:p>
        </p:txBody>
      </p:sp>
    </p:spTree>
    <p:extLst>
      <p:ext uri="{BB962C8B-B14F-4D97-AF65-F5344CB8AC3E}">
        <p14:creationId xmlns:p14="http://schemas.microsoft.com/office/powerpoint/2010/main" val="18854710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1BA1B-C3B5-651A-23B5-6DE4CD31E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760"/>
          <a:stretch/>
        </p:blipFill>
        <p:spPr>
          <a:xfrm>
            <a:off x="228600" y="179319"/>
            <a:ext cx="8686800" cy="64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0459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1BA1B-C3B5-651A-23B5-6DE4CD31E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73"/>
          <a:stretch/>
        </p:blipFill>
        <p:spPr>
          <a:xfrm>
            <a:off x="228600" y="1136904"/>
            <a:ext cx="8686800" cy="49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2023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85760" cy="531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Large-scale effort, with many critics (but IEP is an easy target)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2019 review of IEP framework and 2022 review of overall monitoring by Delta Independent Science Board: </a:t>
            </a:r>
          </a:p>
          <a:p>
            <a:pPr marL="0" lvl="0" indent="0" defTabSz="457200" eaLnBrk="1" hangingPunct="1">
              <a:spcAft>
                <a:spcPct val="40000"/>
              </a:spcAft>
              <a:buSzPct val="75000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  <a:hlinkClick r:id="rId3"/>
              </a:rPr>
              <a:t>https://deltacouncil.ca.gov/delta-isb/products</a:t>
            </a: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Interagency Ecological Program</a:t>
            </a:r>
          </a:p>
        </p:txBody>
      </p:sp>
    </p:spTree>
    <p:extLst>
      <p:ext uri="{BB962C8B-B14F-4D97-AF65-F5344CB8AC3E}">
        <p14:creationId xmlns:p14="http://schemas.microsoft.com/office/powerpoint/2010/main" val="58559482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BC66B-8E49-BD40-F641-1CD6CC0C2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03" y="1240786"/>
            <a:ext cx="6132394" cy="49177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528C22-F12D-72DE-D1CD-D5CCDE67C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29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Adaptive Management </a:t>
            </a:r>
          </a:p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Monitoring Framework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F8F3F8-D58A-D610-CD57-BA5BADD4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341" y="6429184"/>
            <a:ext cx="6838493" cy="3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spcAft>
                <a:spcPts val="1500"/>
              </a:spcAft>
            </a:pPr>
            <a:r>
              <a:rPr lang="en-US" altLang="en-US" sz="2000" dirty="0">
                <a:solidFill>
                  <a:schemeClr val="bg1"/>
                </a:solidFill>
              </a:rPr>
              <a:t>from Delta Independent Science Board Monitoring Review </a:t>
            </a:r>
          </a:p>
        </p:txBody>
      </p:sp>
    </p:spTree>
    <p:extLst>
      <p:ext uri="{BB962C8B-B14F-4D97-AF65-F5344CB8AC3E}">
        <p14:creationId xmlns:p14="http://schemas.microsoft.com/office/powerpoint/2010/main" val="3234351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8576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Initiated in 1993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Focus on water quality monitoring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Funded by permitted dischargers in the SF Bay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GOAL:  Collect data and communicate information about water quality in SF Bay in support of management decisions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  <a:hlinkClick r:id="rId3"/>
              </a:rPr>
              <a:t>https://www.sfei.org/rmp</a:t>
            </a: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0" lvl="0" indent="0" defTabSz="457200" eaLnBrk="1" hangingPunct="1">
              <a:spcAft>
                <a:spcPct val="40000"/>
              </a:spcAft>
              <a:buSzPct val="75000"/>
              <a:defRPr/>
            </a:pP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Regional Monitoring Program</a:t>
            </a:r>
          </a:p>
        </p:txBody>
      </p:sp>
    </p:spTree>
    <p:extLst>
      <p:ext uri="{BB962C8B-B14F-4D97-AF65-F5344CB8AC3E}">
        <p14:creationId xmlns:p14="http://schemas.microsoft.com/office/powerpoint/2010/main" val="25745700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Regional Monitoring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51120-80DC-4632-55D1-7AE5A610D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277" y="892351"/>
            <a:ext cx="6939446" cy="5305289"/>
          </a:xfrm>
          <a:prstGeom prst="rect">
            <a:avLst/>
          </a:prstGeom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2049780" y="6298558"/>
            <a:ext cx="7094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lvl="0" indent="0" algn="r" defTabSz="457200" eaLnBrk="1" hangingPunct="1">
              <a:spcAft>
                <a:spcPct val="40000"/>
              </a:spcAft>
              <a:buSzPct val="75000"/>
              <a:defRPr/>
            </a:pP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  <a:hlinkClick r:id="rId4"/>
              </a:rPr>
              <a:t>ht</a:t>
            </a: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  <a:hlinkClick r:id="rId4"/>
              </a:rPr>
              <a:t>tps://www.sfei.org/programs/pulse-bay</a:t>
            </a:r>
            <a:endParaRPr lang="en-US" altLang="en-US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637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Regional Monitoring Program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2049780" y="6327465"/>
            <a:ext cx="7094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lvl="0" indent="0" algn="r" defTabSz="457200" eaLnBrk="1" hangingPunct="1">
              <a:spcAft>
                <a:spcPct val="40000"/>
              </a:spcAft>
              <a:buSzPct val="75000"/>
              <a:defRPr/>
            </a:pP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from RMP 2021 Multi-Year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68071-4D2D-AAD5-D059-11B7EB55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2014182"/>
            <a:ext cx="8625385" cy="28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3268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85760" cy="4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Initiated in 2019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Funded by EPA and local Restoration Authority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Currently establishing network of sites (benchmark, reference, &amp; project), monitoring protocols, and more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  <a:hlinkClick r:id="rId3"/>
              </a:rPr>
              <a:t>https://www.wrmp.org/</a:t>
            </a: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Wetlands Regional Monitoring Program</a:t>
            </a:r>
          </a:p>
        </p:txBody>
      </p:sp>
    </p:spTree>
    <p:extLst>
      <p:ext uri="{BB962C8B-B14F-4D97-AF65-F5344CB8AC3E}">
        <p14:creationId xmlns:p14="http://schemas.microsoft.com/office/powerpoint/2010/main" val="41120205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4.Calif.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4" y="1297003"/>
            <a:ext cx="780585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3583" y="160190"/>
            <a:ext cx="52910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Mediterranean Climate: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Arid and Very Dry Summers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3891" y="6385798"/>
            <a:ext cx="5407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(from http://rangelandarchive.ucdavis.edu/)</a:t>
            </a:r>
          </a:p>
        </p:txBody>
      </p:sp>
    </p:spTree>
    <p:extLst>
      <p:ext uri="{BB962C8B-B14F-4D97-AF65-F5344CB8AC3E}">
        <p14:creationId xmlns:p14="http://schemas.microsoft.com/office/powerpoint/2010/main" val="31078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491339" y="1569771"/>
            <a:ext cx="416113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lvl="0" indent="0" defTabSz="457200" eaLnBrk="1" hangingPunct="1">
              <a:spcAft>
                <a:spcPct val="40000"/>
              </a:spcAft>
              <a:buSzPct val="75000"/>
              <a:defRPr/>
            </a:pPr>
            <a:r>
              <a:rPr lang="en-US" sz="28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“The WRMP improves wetland restoration project success by putting in place regional-scale monitoring increasing the impact, utility and application of site specific permit-driven monitoring to inform science-based decision-making. ”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Wetlands Regional Monitoring Program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980F1BB1-52C6-F5BB-0E11-0870452FFAA8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049780" y="6320150"/>
            <a:ext cx="7094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lvl="0" indent="0" algn="r" defTabSz="457200" eaLnBrk="1" hangingPunct="1">
              <a:spcAft>
                <a:spcPct val="40000"/>
              </a:spcAft>
              <a:buSzPct val="75000"/>
              <a:defRPr/>
            </a:pPr>
            <a:r>
              <a:rPr lang="en-US" altLang="en-US" sz="2800" dirty="0">
                <a:solidFill>
                  <a:prstClr val="white"/>
                </a:solidFill>
                <a:latin typeface="Trebuchet MS" panose="020B0603020202020204" pitchFamily="34" charset="0"/>
              </a:rPr>
              <a:t>from WRMP website</a:t>
            </a:r>
          </a:p>
        </p:txBody>
      </p:sp>
      <p:pic>
        <p:nvPicPr>
          <p:cNvPr id="1026" name="Picture 2" descr="WRMP geographic scope divided into subregions and OLUs">
            <a:extLst>
              <a:ext uri="{FF2B5EF4-FFF2-40B4-BE49-F238E27FC236}">
                <a16:creationId xmlns:a16="http://schemas.microsoft.com/office/drawing/2014/main" id="{30300320-CB9D-8D8E-053E-6749B29E7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07" y="1323880"/>
            <a:ext cx="3780738" cy="48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2967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61" descr="IMG_33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" y="0"/>
            <a:ext cx="9140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1273" y="290856"/>
            <a:ext cx="7489767" cy="9250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Take Homes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59027" y="1094801"/>
            <a:ext cx="8291512" cy="48561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1800"/>
              </a:spcBef>
              <a:buClr>
                <a:schemeClr val="bg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Clearly connect models and monitoring to management questions, with regular review</a:t>
            </a:r>
          </a:p>
          <a:p>
            <a:pPr eaLnBrk="1" hangingPunct="1">
              <a:spcBef>
                <a:spcPts val="1800"/>
              </a:spcBef>
              <a:buClr>
                <a:schemeClr val="bg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No single model or monitoring program answers every question </a:t>
            </a:r>
          </a:p>
          <a:p>
            <a:pPr eaLnBrk="1" hangingPunct="1">
              <a:spcBef>
                <a:spcPts val="1800"/>
              </a:spcBef>
              <a:buClr>
                <a:schemeClr val="bg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Integration is valuable but challenging: do it for a reason</a:t>
            </a:r>
          </a:p>
          <a:p>
            <a:pPr eaLnBrk="1" hangingPunct="1">
              <a:spcBef>
                <a:spcPts val="1800"/>
              </a:spcBef>
              <a:buClr>
                <a:schemeClr val="bg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Identify restoration uncertainties upfront and use these to guide research and monitoring</a:t>
            </a:r>
          </a:p>
          <a:p>
            <a:pPr eaLnBrk="1" hangingPunct="1">
              <a:spcBef>
                <a:spcPts val="1800"/>
              </a:spcBef>
              <a:buClr>
                <a:schemeClr val="bg1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Outside review can be very useful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ock of seagulls standing on grass&#10;&#10;Description generated with very high confidence">
            <a:extLst>
              <a:ext uri="{FF2B5EF4-FFF2-40B4-BE49-F238E27FC236}">
                <a16:creationId xmlns:a16="http://schemas.microsoft.com/office/drawing/2014/main" id="{8D69B53A-05F7-0E24-1552-9323E0AC9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8" t="1258" r="-218" b="14600"/>
          <a:stretch/>
        </p:blipFill>
        <p:spPr>
          <a:xfrm>
            <a:off x="130894" y="0"/>
            <a:ext cx="8882212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76043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Questions?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719427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callaway@usfca.edu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6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5" b="6369"/>
          <a:stretch/>
        </p:blipFill>
        <p:spPr>
          <a:xfrm>
            <a:off x="0" y="960109"/>
            <a:ext cx="9172876" cy="5117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4230" y="6260431"/>
            <a:ext cx="416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from http://www.d3d-baydelta.org/</a:t>
            </a:r>
          </a:p>
        </p:txBody>
      </p:sp>
      <p:sp>
        <p:nvSpPr>
          <p:cNvPr id="6" name="Oval 5"/>
          <p:cNvSpPr/>
          <p:nvPr/>
        </p:nvSpPr>
        <p:spPr>
          <a:xfrm rot="1524670">
            <a:off x="469093" y="2815547"/>
            <a:ext cx="6341481" cy="251854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 rot="1524670">
            <a:off x="4521538" y="1050818"/>
            <a:ext cx="2931505" cy="152582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079" y="190857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Bay and Delta are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Semi-Isolated: Inland Delta</a:t>
            </a:r>
          </a:p>
        </p:txBody>
      </p:sp>
    </p:spTree>
    <p:extLst>
      <p:ext uri="{BB962C8B-B14F-4D97-AF65-F5344CB8AC3E}">
        <p14:creationId xmlns:p14="http://schemas.microsoft.com/office/powerpoint/2010/main" val="21488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ltGray">
          <a:xfrm>
            <a:off x="579120" y="1200090"/>
            <a:ext cx="7985760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287338"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~90% loss of wetlands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Substantial reduction in freshwater flows to the estuary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Invasive species are major issue</a:t>
            </a:r>
          </a:p>
          <a:p>
            <a:pPr marL="342900" lvl="0" indent="-342900" defTabSz="457200" eaLnBrk="1" hangingPunct="1">
              <a:spcAft>
                <a:spcPct val="40000"/>
              </a:spcAft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Water quality: improving in many aspects, but contaminants continue to be a problem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500"/>
              </a:spcAft>
            </a:pPr>
            <a:r>
              <a:rPr lang="en-US" altLang="en-US" sz="3600" dirty="0">
                <a:solidFill>
                  <a:schemeClr val="bg1"/>
                </a:solidFill>
              </a:rPr>
              <a:t>Large Scale Impacts to the Estuary </a:t>
            </a:r>
          </a:p>
        </p:txBody>
      </p:sp>
    </p:spTree>
    <p:extLst>
      <p:ext uri="{BB962C8B-B14F-4D97-AF65-F5344CB8AC3E}">
        <p14:creationId xmlns:p14="http://schemas.microsoft.com/office/powerpoint/2010/main" val="79417941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1847"/>
            <a:ext cx="3903663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res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831847"/>
            <a:ext cx="3903662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749575" y="6400800"/>
            <a:ext cx="53944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(from San Francisco Estuary Institute)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9818" y="200024"/>
            <a:ext cx="7984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Past and Present Distribution of SF Bay Wetlands</a:t>
            </a:r>
          </a:p>
        </p:txBody>
      </p:sp>
    </p:spTree>
    <p:extLst>
      <p:ext uri="{BB962C8B-B14F-4D97-AF65-F5344CB8AC3E}">
        <p14:creationId xmlns:p14="http://schemas.microsoft.com/office/powerpoint/2010/main" val="394422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Sacramento-San Joaquin Delta</a:t>
            </a:r>
          </a:p>
        </p:txBody>
      </p:sp>
      <p:pic>
        <p:nvPicPr>
          <p:cNvPr id="6" name="Content Placeholder 5" descr="Delta locator map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17" b="95139" l="11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93" r="912" b="5548"/>
          <a:stretch/>
        </p:blipFill>
        <p:spPr>
          <a:xfrm>
            <a:off x="0" y="1108075"/>
            <a:ext cx="8586788" cy="55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191000" y="55626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The Delta – Heart of the World’s Largest Water Supply System</a:t>
            </a: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5638800" y="1371600"/>
            <a:ext cx="2819400" cy="3048000"/>
          </a:xfrm>
          <a:prstGeom prst="rect">
            <a:avLst/>
          </a:prstGeom>
          <a:noFill/>
          <a:ln w="6667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18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portance_of_Delta3.jp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" y="3395911"/>
            <a:ext cx="8532343" cy="189926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Importance_of_Delta3.jp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1" y="1338510"/>
            <a:ext cx="8532341" cy="1899269"/>
          </a:xfrm>
          <a:prstGeom prst="rect">
            <a:avLst/>
          </a:prstGeom>
          <a:ln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Importance of the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 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itchFamily="34" charset="-128"/>
                <a:cs typeface="+mn-cs"/>
              </a:rPr>
              <a:t>elta</a:t>
            </a:r>
          </a:p>
        </p:txBody>
      </p:sp>
    </p:spTree>
    <p:extLst>
      <p:ext uri="{BB962C8B-B14F-4D97-AF65-F5344CB8AC3E}">
        <p14:creationId xmlns:p14="http://schemas.microsoft.com/office/powerpoint/2010/main" val="1832957253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8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70C0"/>
      </a:hlink>
      <a:folHlink>
        <a:srgbClr val="0070C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7872</TotalTime>
  <Words>1034</Words>
  <Application>Microsoft Office PowerPoint</Application>
  <PresentationFormat>On-screen Show (4:3)</PresentationFormat>
  <Paragraphs>149</Paragraphs>
  <Slides>42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Arial</vt:lpstr>
      <vt:lpstr>Calibri</vt:lpstr>
      <vt:lpstr>Calibri Light</vt:lpstr>
      <vt:lpstr>Corbel</vt:lpstr>
      <vt:lpstr>Source Sans Pro</vt:lpstr>
      <vt:lpstr>Trebuchet MS</vt:lpstr>
      <vt:lpstr>Black</vt:lpstr>
      <vt:lpstr>2_Office Theme</vt:lpstr>
      <vt:lpstr>7_Depth</vt:lpstr>
      <vt:lpstr>8_Depth</vt:lpstr>
      <vt:lpstr>5_Office Theme</vt:lpstr>
      <vt:lpstr>7_Office Theme</vt:lpstr>
      <vt:lpstr>3_Default Design</vt:lpstr>
      <vt:lpstr>4_Default Design</vt:lpstr>
      <vt:lpstr>Ecology 16x9</vt:lpstr>
      <vt:lpstr>Slide</vt:lpstr>
      <vt:lpstr>Modeling and Monitoring Issues in the  San Francisco Bay-Delta   John Callaway University of San Francisco &amp;  Past Delta Lead Scientist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Sacramento-San Joaquin Delta</vt:lpstr>
      <vt:lpstr>PowerPoint Presentation</vt:lpstr>
      <vt:lpstr>PowerPoint Presentation</vt:lpstr>
      <vt:lpstr>The Delta Stewardship Council &amp;  Delta Science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Long-term Restoration Goals</vt:lpstr>
      <vt:lpstr>Major Uncertainties for Salt Pond Restoration </vt:lpstr>
      <vt:lpstr>Approach to these Uncertainties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San Francisco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 wetland plants and sediments: Inseparable in the face of climate change</dc:title>
  <dc:creator>Callaway</dc:creator>
  <cp:lastModifiedBy>John Callaway</cp:lastModifiedBy>
  <cp:revision>741</cp:revision>
  <cp:lastPrinted>2017-03-19T02:44:18Z</cp:lastPrinted>
  <dcterms:created xsi:type="dcterms:W3CDTF">2009-09-21T16:30:39Z</dcterms:created>
  <dcterms:modified xsi:type="dcterms:W3CDTF">2023-02-06T18:09:54Z</dcterms:modified>
</cp:coreProperties>
</file>