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59" r:id="rId8"/>
    <p:sldId id="269" r:id="rId9"/>
    <p:sldId id="270" r:id="rId10"/>
    <p:sldId id="271" r:id="rId11"/>
    <p:sldId id="272" r:id="rId12"/>
    <p:sldId id="274" r:id="rId13"/>
    <p:sldId id="275" r:id="rId14"/>
    <p:sldId id="276" r:id="rId15"/>
    <p:sldId id="2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C69FE-57AA-0E0B-A714-72AF31045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6B2F80-A288-EB3C-F178-A43F460E0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9B31A-6C9D-FDBB-82D2-8F87D501D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C473-A19B-EDC0-0CFC-E90436C7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B88FA-C878-3FD9-0DD5-0F2E3A848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8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3593F-E74F-F166-BE64-7B9D27FF9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C0B8B-14A5-3278-B01D-0C9BE9B03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1A36E-C6A0-3E25-DF4D-2B8AA5E38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1528B-0635-2A2E-8211-E6E883BC2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E63D2-67EA-A22E-F6DA-A0216F562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0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8E3171-A6F6-7EBA-7CF2-5754EF0B06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C1285A-9A17-A460-C516-88754A30F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BA1CD-489B-527A-E23E-EB6CB8109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10863-AFE7-EDED-0A5A-4BA3E87CB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8F2FA-0206-0D73-5FC0-BC34FD9D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47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75A8-CFB3-EB43-5074-7E2D61CE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5A271-32A4-1D0E-2058-C9CFF8765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704D1-4069-77A0-408A-6DD8569B5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363DB-35B9-C979-30B0-DC23FE30E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0A923-79CD-EA7E-C7B9-4591598F2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1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8B86-B425-B5E2-68A7-20AA3FCE6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41AF2-6DCC-7F6B-36BF-6155563DD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2D2C-6B6C-BA7D-260C-005F6E42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E305D-F4A7-8A3F-0147-A468452B4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B2E91-733A-E256-9AE5-2DA92ADC5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9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2F281-1642-988F-AA00-FE83E67D0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BB2CE-2C8A-9FAE-E33D-08154595A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8E024-14FD-18E6-2C77-D38EC3200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879BA-3373-92CF-FF2C-D64875C1D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3DD49B-0E9C-6EC9-E1D5-F39B2EE77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FA410-5A39-0AEC-81D1-BDBBB1616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10FAF-6984-7EB6-A5FB-D3734275D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C48B5-3995-C914-B4A5-C3AF824E5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F8582-DE58-AFEC-6F63-DD7CFB9BA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14A538-09F2-6841-FA74-F0AA77CDB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925903-8D0E-7E57-A5E4-34A5814144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A6DEBA-D5ED-B381-5DE3-9BE843C37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DAF867-8F56-B875-8455-76844C072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04D23F-6019-0AE3-CC31-6FAB9AFC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5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5ABA8-35B7-E3E7-2E77-D66D36FF3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9A16A5-BD69-D4A9-75C0-4528458F2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D1E7E0-03F2-F1B0-5672-7266CDC77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10EA6-47C8-BD7A-A1DB-17771DA5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9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53301-903C-4FDE-F2AF-F06BDA5B4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D53F2D-AC92-2609-48BC-6800ABE89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CA44C-8B71-D961-1D22-21A331ABF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3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E6310-3AEF-1400-4FCE-7A15A6C5A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5E3CD-F869-FC4B-C3CF-22126C14E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775CD-481B-4D7C-59BB-D79DDC852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AD33C-B185-08F2-6E0D-28F2384BE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A4366-A4F4-EEFB-0D6E-EDCF096E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D2DFA-82E5-243D-62B7-B75A68E85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A68B3-AE40-EBCC-8C25-89954A26A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A37C65-5841-2E74-479C-75357E90EF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446A99-00BE-BAC2-86BC-CBEA6A635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11919-3097-EFD8-FE19-9D46A6F99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83B10D-2A57-359D-A02E-9BE586D9C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E2683-D37F-CCC8-A93F-79338CB6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5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9DF437-539F-D0DB-8A1B-3FFFEACB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2AF1D-2E9C-252E-BAC8-C66260BD5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2F453-5485-5402-9201-CB6FC7BE17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EBFBF-C69E-4B3B-ACAC-B6907393C6F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1083F-F381-66CD-BEE7-B47C3E385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2657F-AD1D-C8CD-2655-69BA870270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064C8-EA11-4591-B034-3F3C0932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6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0040" y="4892040"/>
            <a:ext cx="11548872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7F16-7BDB-8243-A0D9-9E22FC8E9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686" y="5091762"/>
            <a:ext cx="7484787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4400" b="1" dirty="0">
                <a:solidFill>
                  <a:srgbClr val="FFFFFF"/>
                </a:solidFill>
              </a:rPr>
              <a:t>Environmental Monitoring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060029-FC55-7A28-B66D-9FEB223CA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02119" y="5091763"/>
            <a:ext cx="287119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>
                <a:solidFill>
                  <a:srgbClr val="FFC000"/>
                </a:solidFill>
              </a:rPr>
              <a:t>The Beginning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BCB6FB-70DD-FF8A-FA3C-39A9F13F0C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8" r="1" b="1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8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76E670-811A-5843-1A9C-A2C033D00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 fontScale="90000"/>
          </a:bodyPr>
          <a:lstStyle/>
          <a:p>
            <a:r>
              <a:rPr lang="en-US" dirty="0"/>
              <a:t>Statistical or anecdotal tracking and trends analysis?</a:t>
            </a:r>
            <a:br>
              <a:rPr lang="en-US" dirty="0"/>
            </a:br>
            <a:r>
              <a:rPr lang="en-US" dirty="0"/>
              <a:t>Does it need to be comprehensive?</a:t>
            </a:r>
            <a:br>
              <a:rPr lang="en-US" dirty="0"/>
            </a:br>
            <a:r>
              <a:rPr lang="en-US" dirty="0"/>
              <a:t>Secondary – what are the “Key” components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Responsive to changing CCMP goals</a:t>
            </a:r>
            <a:br>
              <a:rPr lang="en-US" dirty="0"/>
            </a:br>
            <a:r>
              <a:rPr lang="en-US" dirty="0"/>
              <a:t>Environmental metrics (program metrics are </a:t>
            </a:r>
            <a:r>
              <a:rPr lang="en-US" b="1" dirty="0">
                <a:solidFill>
                  <a:schemeClr val="bg1"/>
                </a:solidFill>
              </a:rPr>
              <a:t>CCMP Priorities (2021)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Guide future research and monitoring efforts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Assist in Natural Resource Management Decisions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FEBE0-FFAD-D0BA-AC8D-17FA8185C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pPr rtl="0" fontAlgn="base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venir"/>
              </a:rPr>
              <a:t>Living with a changing climate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venir"/>
              </a:rPr>
              <a:t>Clean waters: Healthy agricultural landscapes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venir"/>
              </a:rPr>
              <a:t>Clean waters: Reducing pollution from the developed landscape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venir"/>
              </a:rPr>
              <a:t>Healthy Bay ecosystems: Protect and restore thriving habitats for abundant fish and wildlife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venir"/>
              </a:rPr>
              <a:t>Coordinated land and water use decisions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venir"/>
              </a:rPr>
              <a:t>Education, outreach and marketing</a:t>
            </a:r>
            <a:endParaRPr lang="en-US" sz="2400" b="0" i="0" u="none" strike="noStrike" dirty="0">
              <a:effectLst/>
              <a:latin typeface="Avenir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29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76E670-811A-5843-1A9C-A2C033D00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 fontScale="90000"/>
          </a:bodyPr>
          <a:lstStyle/>
          <a:p>
            <a:r>
              <a:rPr lang="en-US" dirty="0"/>
              <a:t>Statistical or anecdotal tracking and trends analysis?</a:t>
            </a:r>
            <a:br>
              <a:rPr lang="en-US" dirty="0"/>
            </a:br>
            <a:r>
              <a:rPr lang="en-US" dirty="0"/>
              <a:t>Does it need to be comprehensive?</a:t>
            </a:r>
            <a:br>
              <a:rPr lang="en-US" dirty="0"/>
            </a:br>
            <a:r>
              <a:rPr lang="en-US" dirty="0"/>
              <a:t>Secondary – what are the “Key” components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Responsive to changing CCMP goals</a:t>
            </a:r>
            <a:br>
              <a:rPr lang="en-US" dirty="0"/>
            </a:br>
            <a:r>
              <a:rPr lang="en-US" dirty="0"/>
              <a:t>Environmental metrics (program metrics are </a:t>
            </a:r>
            <a:r>
              <a:rPr lang="en-US" b="1" dirty="0">
                <a:solidFill>
                  <a:schemeClr val="bg1"/>
                </a:solidFill>
              </a:rPr>
              <a:t>STAC Priorities (2023)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Guide future research and monitoring efforts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Assist in Natural Resource Management Decisions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FEBE0-FFAD-D0BA-AC8D-17FA8185C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pPr rtl="0" fontAlgn="base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FFC000"/>
                </a:solidFill>
                <a:effectLst/>
                <a:latin typeface="Avenir"/>
              </a:rPr>
              <a:t>Question #4: What are the STAC priorities?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07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70AF17-C076-E000-44BA-EE493C80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F6A67-642E-D56A-01B1-1256839D6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Since at least 1995</a:t>
            </a:r>
          </a:p>
          <a:p>
            <a:r>
              <a:rPr lang="en-US" sz="2000" dirty="0"/>
              <a:t>Current format - initiated in 2015</a:t>
            </a:r>
          </a:p>
          <a:p>
            <a:r>
              <a:rPr lang="en-US" sz="2000" dirty="0"/>
              <a:t>Updated in 2018, 2020</a:t>
            </a:r>
          </a:p>
          <a:p>
            <a:r>
              <a:rPr lang="en-US" sz="2000" dirty="0"/>
              <a:t>Update due in 2022 – must be complete by July 31, 2023</a:t>
            </a:r>
          </a:p>
          <a:p>
            <a:endParaRPr lang="en-US" sz="2000" dirty="0"/>
          </a:p>
          <a:p>
            <a:pPr marL="0"/>
            <a:endParaRPr lang="en-US" sz="2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4DE6E3C-7584-5F0D-B598-AB42A212743B}"/>
              </a:ext>
            </a:extLst>
          </p:cNvPr>
          <p:cNvSpPr txBox="1"/>
          <p:nvPr/>
        </p:nvSpPr>
        <p:spPr>
          <a:xfrm>
            <a:off x="8451604" y="1412489"/>
            <a:ext cx="3197701" cy="43638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STAC Completes online survey (March)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STAC Reviews issues with strong* disagreement (April)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STAC First Draft (end-May); Review comments due mid-June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CIB Final (end-July)</a:t>
            </a:r>
          </a:p>
          <a:p>
            <a:pPr marL="22860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28600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* Top 10% of variance in answers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ACE29C-509C-624D-31D6-420226DEB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11" y="5295137"/>
            <a:ext cx="3772227" cy="145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97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812110C-454D-45D4-A43C-D268FC30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281A39-735F-467D-8164-DB443E0B8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064" y="365760"/>
            <a:ext cx="9363456" cy="1188720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3663F10-4AEF-432D-B195-513FD3539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8AEFC5D-4625-4A90-904B-81C44B4AF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AAE49EB-1A24-55D4-59FC-2C26C0A139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310244"/>
              </p:ext>
            </p:extLst>
          </p:nvPr>
        </p:nvGraphicFramePr>
        <p:xfrm>
          <a:off x="249381" y="277092"/>
          <a:ext cx="11877961" cy="6843366"/>
        </p:xfrm>
        <a:graphic>
          <a:graphicData uri="http://schemas.openxmlformats.org/drawingml/2006/table">
            <a:tbl>
              <a:tblPr firstRow="1" bandRow="1"/>
              <a:tblGrid>
                <a:gridCol w="718460">
                  <a:extLst>
                    <a:ext uri="{9D8B030D-6E8A-4147-A177-3AD203B41FA5}">
                      <a16:colId xmlns:a16="http://schemas.microsoft.com/office/drawing/2014/main" val="1751285324"/>
                    </a:ext>
                  </a:extLst>
                </a:gridCol>
                <a:gridCol w="617983">
                  <a:extLst>
                    <a:ext uri="{9D8B030D-6E8A-4147-A177-3AD203B41FA5}">
                      <a16:colId xmlns:a16="http://schemas.microsoft.com/office/drawing/2014/main" val="2797280346"/>
                    </a:ext>
                  </a:extLst>
                </a:gridCol>
                <a:gridCol w="1829788">
                  <a:extLst>
                    <a:ext uri="{9D8B030D-6E8A-4147-A177-3AD203B41FA5}">
                      <a16:colId xmlns:a16="http://schemas.microsoft.com/office/drawing/2014/main" val="2656204690"/>
                    </a:ext>
                  </a:extLst>
                </a:gridCol>
                <a:gridCol w="1036635">
                  <a:extLst>
                    <a:ext uri="{9D8B030D-6E8A-4147-A177-3AD203B41FA5}">
                      <a16:colId xmlns:a16="http://schemas.microsoft.com/office/drawing/2014/main" val="3818156110"/>
                    </a:ext>
                  </a:extLst>
                </a:gridCol>
                <a:gridCol w="1409616">
                  <a:extLst>
                    <a:ext uri="{9D8B030D-6E8A-4147-A177-3AD203B41FA5}">
                      <a16:colId xmlns:a16="http://schemas.microsoft.com/office/drawing/2014/main" val="443951211"/>
                    </a:ext>
                  </a:extLst>
                </a:gridCol>
                <a:gridCol w="573443">
                  <a:extLst>
                    <a:ext uri="{9D8B030D-6E8A-4147-A177-3AD203B41FA5}">
                      <a16:colId xmlns:a16="http://schemas.microsoft.com/office/drawing/2014/main" val="3699360744"/>
                    </a:ext>
                  </a:extLst>
                </a:gridCol>
                <a:gridCol w="879894">
                  <a:extLst>
                    <a:ext uri="{9D8B030D-6E8A-4147-A177-3AD203B41FA5}">
                      <a16:colId xmlns:a16="http://schemas.microsoft.com/office/drawing/2014/main" val="2096146477"/>
                    </a:ext>
                  </a:extLst>
                </a:gridCol>
                <a:gridCol w="1337094">
                  <a:extLst>
                    <a:ext uri="{9D8B030D-6E8A-4147-A177-3AD203B41FA5}">
                      <a16:colId xmlns:a16="http://schemas.microsoft.com/office/drawing/2014/main" val="3275394338"/>
                    </a:ext>
                  </a:extLst>
                </a:gridCol>
                <a:gridCol w="503583">
                  <a:extLst>
                    <a:ext uri="{9D8B030D-6E8A-4147-A177-3AD203B41FA5}">
                      <a16:colId xmlns:a16="http://schemas.microsoft.com/office/drawing/2014/main" val="2933539347"/>
                    </a:ext>
                  </a:extLst>
                </a:gridCol>
                <a:gridCol w="1412659">
                  <a:extLst>
                    <a:ext uri="{9D8B030D-6E8A-4147-A177-3AD203B41FA5}">
                      <a16:colId xmlns:a16="http://schemas.microsoft.com/office/drawing/2014/main" val="2657061671"/>
                    </a:ext>
                  </a:extLst>
                </a:gridCol>
                <a:gridCol w="1558806">
                  <a:extLst>
                    <a:ext uri="{9D8B030D-6E8A-4147-A177-3AD203B41FA5}">
                      <a16:colId xmlns:a16="http://schemas.microsoft.com/office/drawing/2014/main" val="875406965"/>
                    </a:ext>
                  </a:extLst>
                </a:gridCol>
              </a:tblGrid>
              <a:tr h="2240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Monitoring Program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Appendix E</a:t>
                      </a:r>
                      <a:br>
                        <a:rPr lang="en-US" sz="1800" b="1" dirty="0">
                          <a:effectLst/>
                          <a:latin typeface="Avenir"/>
                        </a:rPr>
                      </a:br>
                      <a:r>
                        <a:rPr lang="en-US" sz="1800" b="1" dirty="0">
                          <a:effectLst/>
                          <a:latin typeface="Avenir"/>
                        </a:rPr>
                        <a:t>Cross-reference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CCMP Objectives/</a:t>
                      </a:r>
                      <a:br>
                        <a:rPr lang="en-US" sz="1800" b="1" dirty="0">
                          <a:effectLst/>
                          <a:latin typeface="Avenir"/>
                        </a:rPr>
                      </a:br>
                      <a:r>
                        <a:rPr lang="en-US" sz="1800" b="1" dirty="0">
                          <a:effectLst/>
                          <a:latin typeface="Avenir"/>
                        </a:rPr>
                        <a:t>Monitoring Questions 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>
                          <a:effectLst/>
                          <a:latin typeface="Avenir"/>
                        </a:rPr>
                        <a:t>Indicators &amp; Measures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3078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Data Collected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080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>
                          <a:effectLst/>
                          <a:latin typeface="Avenir"/>
                        </a:rPr>
                        <a:t>Collection Frequency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>
                          <a:effectLst/>
                          <a:latin typeface="Avenir"/>
                        </a:rPr>
                        <a:t>Record of Collection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Responsible Entity/Entities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07D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>
                          <a:effectLst/>
                          <a:latin typeface="Avenir"/>
                        </a:rPr>
                        <a:t>Frequency of Reporting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7F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Sharing/Reporting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Gaps &amp; Funding Needs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955352"/>
                  </a:ext>
                </a:extLst>
              </a:tr>
              <a:tr h="407819">
                <a:tc gridSpan="3">
                  <a:txBody>
                    <a:bodyPr/>
                    <a:lstStyle/>
                    <a:p>
                      <a:pPr rtl="0" fontAlgn="ctr"/>
                      <a:r>
                        <a:rPr lang="en-US" sz="800" b="1">
                          <a:effectLst/>
                          <a:latin typeface="Avenir"/>
                        </a:rPr>
                        <a:t>1. SURFACE WATER MONITORING PROGRAMS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078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3078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080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3078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F080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080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F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07D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F07D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7F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07D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D07F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7F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263724"/>
                  </a:ext>
                </a:extLst>
              </a:tr>
              <a:tr h="4194721"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  <a:t>Ambient Water Quality,</a:t>
                      </a:r>
                      <a:b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</a:br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  <a:t>State of Delaware General Assessment Monitoring Network (GAMN)</a:t>
                      </a:r>
                      <a:b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</a:br>
                      <a:r>
                        <a:rPr lang="en-US" sz="1400" b="0" i="0" dirty="0">
                          <a:solidFill>
                            <a:srgbClr val="0070C0"/>
                          </a:solidFill>
                          <a:effectLst/>
                          <a:latin typeface="Symbol" panose="05050102010706020507" pitchFamily="18" charset="2"/>
                        </a:rPr>
                        <a:t>¨</a:t>
                      </a:r>
                      <a:r>
                        <a:rPr lang="en-US" sz="1400" b="0" i="0" dirty="0">
                          <a:solidFill>
                            <a:srgbClr val="0070C0"/>
                          </a:solidFill>
                          <a:effectLst/>
                          <a:latin typeface="Avenir LT Std 35 Light"/>
                        </a:rPr>
                        <a:t> </a:t>
                      </a:r>
                      <a:b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</a:br>
                      <a:endParaRPr lang="en-US" sz="800" b="0" dirty="0">
                        <a:effectLst/>
                        <a:latin typeface="Avenir"/>
                      </a:endParaRPr>
                    </a:p>
                  </a:txBody>
                  <a:tcPr marL="16643" marR="16643" marT="0" marB="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E.1.1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>
                          <a:effectLst/>
                          <a:latin typeface="Avenir"/>
                        </a:rPr>
                        <a:t>CCMP: Water Quality Management, Objectives 1, 3, and 6</a:t>
                      </a:r>
                      <a:br>
                        <a:rPr lang="en-US" sz="800" b="0">
                          <a:effectLst/>
                          <a:latin typeface="Avenir"/>
                        </a:rPr>
                      </a:br>
                      <a:br>
                        <a:rPr lang="en-US" sz="800" b="0">
                          <a:effectLst/>
                          <a:latin typeface="Avenir"/>
                        </a:rPr>
                      </a:br>
                      <a:r>
                        <a:rPr lang="en-US" sz="800" b="0">
                          <a:effectLst/>
                          <a:latin typeface="Avenir"/>
                        </a:rPr>
                        <a:t>Questions: 1,3,5,6,7,8,9,11,12,26,</a:t>
                      </a:r>
                      <a:br>
                        <a:rPr lang="en-US" sz="800" b="0">
                          <a:effectLst/>
                          <a:latin typeface="Avenir"/>
                        </a:rPr>
                      </a:br>
                      <a:r>
                        <a:rPr lang="en-US" sz="800" b="0">
                          <a:effectLst/>
                          <a:latin typeface="Avenir"/>
                        </a:rPr>
                        <a:t>27,28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Comparison with TMDL targets for nitrogen, phosphorus, and bacteria.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Data used by CIB to develop a Water Quality Index (WQI) to indicate suitability for eelgrass reestablishment.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  <a:t>TP, ortho-P, ammonia N, NO</a:t>
                      </a:r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2+NO3, TN, TOC, DOC, Chl a, BOD, DO, TSS, alkalinity, hardness, pH, conductivity, salinity, temperature, Secchi depth, light attenuation, turbidity, chloride, total </a:t>
                      </a:r>
                      <a:r>
                        <a:rPr lang="en-US" sz="800" b="0" i="1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Enterococcus, </a:t>
                      </a:r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Cu, Pb, Zn, As</a:t>
                      </a:r>
                      <a:endParaRPr lang="en-US" sz="800" b="0">
                        <a:effectLst/>
                        <a:latin typeface="Avenir"/>
                      </a:endParaRP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Most stations monitored 6 times/year for three years, then 12 times/year for two years.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>
                          <a:effectLst/>
                          <a:latin typeface="Avenir"/>
                        </a:rPr>
                        <a:t>1998 to present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DNREC Division of Water, Environmental Laboratory Section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DNREC Division of Watershed Stewardship, Watershed Assessment Section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>
                          <a:effectLst/>
                          <a:latin typeface="Avenir"/>
                        </a:rPr>
                        <a:t>Biannually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  <a:t>GAMN data entered into STORET and publically available via the Delware Water Quality Portal. Data published biannually in 305(b) and 303(d) combined reports. Indicator in </a:t>
                      </a:r>
                      <a:r>
                        <a:rPr lang="en-US" sz="800" b="0" i="1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State of the Delaware Inland Bays</a:t>
                      </a:r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 reports.</a:t>
                      </a:r>
                      <a:endParaRPr lang="en-US" sz="800" b="0">
                        <a:effectLst/>
                        <a:latin typeface="Avenir"/>
                      </a:endParaRP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Continue long-term program funding. 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Continuous/high frequency monitoring for DO and other parameters that fluctuate significantly over short time scales.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New hydrodynamic/watershed model for the Inland Bays.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Monitoring of estuary acidification.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Emerging contaminants of concern.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226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9472BF-5508-49B6-F299-DFADB729B938}"/>
              </a:ext>
            </a:extLst>
          </p:cNvPr>
          <p:cNvSpPr txBox="1"/>
          <p:nvPr/>
        </p:nvSpPr>
        <p:spPr>
          <a:xfrm>
            <a:off x="572655" y="4765964"/>
            <a:ext cx="3223490" cy="120032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venir"/>
              </a:rPr>
              <a:t>Ambient Water Quality,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Avenir"/>
              </a:rPr>
            </a:br>
            <a:r>
              <a:rPr lang="en-US" sz="1800" b="0" i="0" dirty="0">
                <a:solidFill>
                  <a:srgbClr val="000000"/>
                </a:solidFill>
                <a:effectLst/>
                <a:latin typeface="Avenir"/>
              </a:rPr>
              <a:t>State of Delaware General Assessment Monitoring Network (GAMN)</a:t>
            </a:r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668A001-0E9E-E38C-7B46-168A7D95FDDB}"/>
              </a:ext>
            </a:extLst>
          </p:cNvPr>
          <p:cNvSpPr/>
          <p:nvPr/>
        </p:nvSpPr>
        <p:spPr>
          <a:xfrm rot="2199547">
            <a:off x="573235" y="4145713"/>
            <a:ext cx="1089734" cy="544578"/>
          </a:xfrm>
          <a:prstGeom prst="rightArrow">
            <a:avLst>
              <a:gd name="adj1" fmla="val 50000"/>
              <a:gd name="adj2" fmla="val 526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9748D3-25C3-6E31-9B2E-264A3737AE07}"/>
              </a:ext>
            </a:extLst>
          </p:cNvPr>
          <p:cNvSpPr txBox="1"/>
          <p:nvPr/>
        </p:nvSpPr>
        <p:spPr>
          <a:xfrm>
            <a:off x="6784112" y="4676825"/>
            <a:ext cx="3223490" cy="175432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rtl="0" fontAlgn="t"/>
            <a:r>
              <a:rPr lang="en-US" sz="1800" b="0" dirty="0">
                <a:effectLst/>
                <a:latin typeface="Avenir"/>
              </a:rPr>
              <a:t>DNREC Division of Water, Environmental Laboratory Section</a:t>
            </a:r>
            <a:br>
              <a:rPr lang="en-US" sz="1800" b="0" dirty="0">
                <a:effectLst/>
                <a:latin typeface="Avenir"/>
              </a:rPr>
            </a:br>
            <a:r>
              <a:rPr lang="en-US" sz="1800" b="0" dirty="0">
                <a:effectLst/>
                <a:latin typeface="Avenir"/>
              </a:rPr>
              <a:t>DNREC Division of Watershed Stewardship, Watershed Assessment Section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1E69E7F-B993-DE36-9DF7-0420F0D042C7}"/>
              </a:ext>
            </a:extLst>
          </p:cNvPr>
          <p:cNvSpPr/>
          <p:nvPr/>
        </p:nvSpPr>
        <p:spPr>
          <a:xfrm rot="5400000">
            <a:off x="7567402" y="3942795"/>
            <a:ext cx="982983" cy="544578"/>
          </a:xfrm>
          <a:prstGeom prst="rightArrow">
            <a:avLst>
              <a:gd name="adj1" fmla="val 50000"/>
              <a:gd name="adj2" fmla="val 526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57D850-962B-A2BC-8831-6E6608C5B65C}"/>
              </a:ext>
            </a:extLst>
          </p:cNvPr>
          <p:cNvSpPr txBox="1"/>
          <p:nvPr/>
        </p:nvSpPr>
        <p:spPr>
          <a:xfrm>
            <a:off x="1717767" y="4441476"/>
            <a:ext cx="1010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WHAT?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E5949A-7C1B-28A5-51E3-709809227F5A}"/>
              </a:ext>
            </a:extLst>
          </p:cNvPr>
          <p:cNvSpPr txBox="1"/>
          <p:nvPr/>
        </p:nvSpPr>
        <p:spPr>
          <a:xfrm>
            <a:off x="8341831" y="4352337"/>
            <a:ext cx="1010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WHO?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6500C3-3E00-01E8-B446-24694C5E47F8}"/>
              </a:ext>
            </a:extLst>
          </p:cNvPr>
          <p:cNvSpPr txBox="1"/>
          <p:nvPr/>
        </p:nvSpPr>
        <p:spPr>
          <a:xfrm>
            <a:off x="10748513" y="4961428"/>
            <a:ext cx="1194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UPDATES?</a:t>
            </a:r>
          </a:p>
        </p:txBody>
      </p:sp>
    </p:spTree>
    <p:extLst>
      <p:ext uri="{BB962C8B-B14F-4D97-AF65-F5344CB8AC3E}">
        <p14:creationId xmlns:p14="http://schemas.microsoft.com/office/powerpoint/2010/main" val="2531008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812110C-454D-45D4-A43C-D268FC30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281A39-735F-467D-8164-DB443E0B8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064" y="365760"/>
            <a:ext cx="9363456" cy="1188720"/>
          </a:xfrm>
        </p:spPr>
        <p:txBody>
          <a:bodyPr>
            <a:normAutofit/>
          </a:bodyPr>
          <a:lstStyle/>
          <a:p>
            <a:r>
              <a:rPr lang="en-US" dirty="0"/>
              <a:t>New Ideas?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3663F10-4AEF-432D-B195-513FD3539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8AEFC5D-4625-4A90-904B-81C44B4AF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AAE49EB-1A24-55D4-59FC-2C26C0A139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617967"/>
              </p:ext>
            </p:extLst>
          </p:nvPr>
        </p:nvGraphicFramePr>
        <p:xfrm>
          <a:off x="249381" y="1954098"/>
          <a:ext cx="11877961" cy="5166361"/>
        </p:xfrm>
        <a:graphic>
          <a:graphicData uri="http://schemas.openxmlformats.org/drawingml/2006/table">
            <a:tbl>
              <a:tblPr firstRow="1" bandRow="1"/>
              <a:tblGrid>
                <a:gridCol w="718460">
                  <a:extLst>
                    <a:ext uri="{9D8B030D-6E8A-4147-A177-3AD203B41FA5}">
                      <a16:colId xmlns:a16="http://schemas.microsoft.com/office/drawing/2014/main" val="1751285324"/>
                    </a:ext>
                  </a:extLst>
                </a:gridCol>
                <a:gridCol w="617983">
                  <a:extLst>
                    <a:ext uri="{9D8B030D-6E8A-4147-A177-3AD203B41FA5}">
                      <a16:colId xmlns:a16="http://schemas.microsoft.com/office/drawing/2014/main" val="2797280346"/>
                    </a:ext>
                  </a:extLst>
                </a:gridCol>
                <a:gridCol w="1829788">
                  <a:extLst>
                    <a:ext uri="{9D8B030D-6E8A-4147-A177-3AD203B41FA5}">
                      <a16:colId xmlns:a16="http://schemas.microsoft.com/office/drawing/2014/main" val="2656204690"/>
                    </a:ext>
                  </a:extLst>
                </a:gridCol>
                <a:gridCol w="1036635">
                  <a:extLst>
                    <a:ext uri="{9D8B030D-6E8A-4147-A177-3AD203B41FA5}">
                      <a16:colId xmlns:a16="http://schemas.microsoft.com/office/drawing/2014/main" val="3818156110"/>
                    </a:ext>
                  </a:extLst>
                </a:gridCol>
                <a:gridCol w="1409616">
                  <a:extLst>
                    <a:ext uri="{9D8B030D-6E8A-4147-A177-3AD203B41FA5}">
                      <a16:colId xmlns:a16="http://schemas.microsoft.com/office/drawing/2014/main" val="443951211"/>
                    </a:ext>
                  </a:extLst>
                </a:gridCol>
                <a:gridCol w="573443">
                  <a:extLst>
                    <a:ext uri="{9D8B030D-6E8A-4147-A177-3AD203B41FA5}">
                      <a16:colId xmlns:a16="http://schemas.microsoft.com/office/drawing/2014/main" val="3699360744"/>
                    </a:ext>
                  </a:extLst>
                </a:gridCol>
                <a:gridCol w="879894">
                  <a:extLst>
                    <a:ext uri="{9D8B030D-6E8A-4147-A177-3AD203B41FA5}">
                      <a16:colId xmlns:a16="http://schemas.microsoft.com/office/drawing/2014/main" val="2096146477"/>
                    </a:ext>
                  </a:extLst>
                </a:gridCol>
                <a:gridCol w="1337094">
                  <a:extLst>
                    <a:ext uri="{9D8B030D-6E8A-4147-A177-3AD203B41FA5}">
                      <a16:colId xmlns:a16="http://schemas.microsoft.com/office/drawing/2014/main" val="3275394338"/>
                    </a:ext>
                  </a:extLst>
                </a:gridCol>
                <a:gridCol w="503583">
                  <a:extLst>
                    <a:ext uri="{9D8B030D-6E8A-4147-A177-3AD203B41FA5}">
                      <a16:colId xmlns:a16="http://schemas.microsoft.com/office/drawing/2014/main" val="2933539347"/>
                    </a:ext>
                  </a:extLst>
                </a:gridCol>
                <a:gridCol w="1412659">
                  <a:extLst>
                    <a:ext uri="{9D8B030D-6E8A-4147-A177-3AD203B41FA5}">
                      <a16:colId xmlns:a16="http://schemas.microsoft.com/office/drawing/2014/main" val="2657061671"/>
                    </a:ext>
                  </a:extLst>
                </a:gridCol>
                <a:gridCol w="1558806">
                  <a:extLst>
                    <a:ext uri="{9D8B030D-6E8A-4147-A177-3AD203B41FA5}">
                      <a16:colId xmlns:a16="http://schemas.microsoft.com/office/drawing/2014/main" val="875406965"/>
                    </a:ext>
                  </a:extLst>
                </a:gridCol>
              </a:tblGrid>
              <a:tr h="16916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Monitoring Program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Appendix E</a:t>
                      </a:r>
                      <a:br>
                        <a:rPr lang="en-US" sz="1800" b="1" dirty="0">
                          <a:effectLst/>
                          <a:latin typeface="Avenir"/>
                        </a:rPr>
                      </a:br>
                      <a:r>
                        <a:rPr lang="en-US" sz="1800" b="1" dirty="0">
                          <a:effectLst/>
                          <a:latin typeface="Avenir"/>
                        </a:rPr>
                        <a:t>Cross-reference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CCMP Objectives/</a:t>
                      </a:r>
                      <a:br>
                        <a:rPr lang="en-US" sz="1800" b="1" dirty="0">
                          <a:effectLst/>
                          <a:latin typeface="Avenir"/>
                        </a:rPr>
                      </a:br>
                      <a:r>
                        <a:rPr lang="en-US" sz="1800" b="1" dirty="0">
                          <a:effectLst/>
                          <a:latin typeface="Avenir"/>
                        </a:rPr>
                        <a:t>Monitoring Questions 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>
                          <a:effectLst/>
                          <a:latin typeface="Avenir"/>
                        </a:rPr>
                        <a:t>Indicators &amp; Measures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3078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Data Collected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080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>
                          <a:effectLst/>
                          <a:latin typeface="Avenir"/>
                        </a:rPr>
                        <a:t>Collection Frequency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>
                          <a:effectLst/>
                          <a:latin typeface="Avenir"/>
                        </a:rPr>
                        <a:t>Record of Collection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Responsible Entity/Entities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07D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>
                          <a:effectLst/>
                          <a:latin typeface="Avenir"/>
                        </a:rPr>
                        <a:t>Frequency of Reporting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7F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Sharing/Reporting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effectLst/>
                          <a:latin typeface="Avenir"/>
                        </a:rPr>
                        <a:t>Gaps &amp; Funding Needs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955352"/>
                  </a:ext>
                </a:extLst>
              </a:tr>
              <a:tr h="307881">
                <a:tc gridSpan="3">
                  <a:txBody>
                    <a:bodyPr/>
                    <a:lstStyle/>
                    <a:p>
                      <a:pPr rtl="0" fontAlgn="ctr"/>
                      <a:r>
                        <a:rPr lang="en-US" sz="800" b="1">
                          <a:effectLst/>
                          <a:latin typeface="Avenir"/>
                        </a:rPr>
                        <a:t>1. SURFACE WATER MONITORING PROGRAMS</a:t>
                      </a: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078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3078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080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3078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F080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080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F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07D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F07D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7F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07D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D07F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7F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083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en-US" sz="1400">
                        <a:effectLst/>
                      </a:endParaRPr>
                    </a:p>
                  </a:txBody>
                  <a:tcPr marL="16643" marR="16643" marT="0" marB="0" anchor="ctr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263724"/>
                  </a:ext>
                </a:extLst>
              </a:tr>
              <a:tr h="3166781"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  <a:t>Ambient Water Quality,</a:t>
                      </a:r>
                      <a:b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</a:br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  <a:t>State of Delaware General Assessment Monitoring Network (GAMN)</a:t>
                      </a:r>
                      <a:b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</a:br>
                      <a:r>
                        <a:rPr lang="en-US" sz="1400" b="0" i="0" dirty="0">
                          <a:solidFill>
                            <a:srgbClr val="0070C0"/>
                          </a:solidFill>
                          <a:effectLst/>
                          <a:latin typeface="Symbol" panose="05050102010706020507" pitchFamily="18" charset="2"/>
                        </a:rPr>
                        <a:t>¨</a:t>
                      </a:r>
                      <a:r>
                        <a:rPr lang="en-US" sz="1400" b="0" i="0" dirty="0">
                          <a:solidFill>
                            <a:srgbClr val="0070C0"/>
                          </a:solidFill>
                          <a:effectLst/>
                          <a:latin typeface="Avenir LT Std 35 Light"/>
                        </a:rPr>
                        <a:t> </a:t>
                      </a:r>
                      <a:b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</a:br>
                      <a:endParaRPr lang="en-US" sz="800" b="0" dirty="0">
                        <a:effectLst/>
                        <a:latin typeface="Avenir"/>
                      </a:endParaRPr>
                    </a:p>
                  </a:txBody>
                  <a:tcPr marL="16643" marR="16643" marT="0" marB="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E.1.1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CCMP: Water Quality Management, Objectives 1, 3, and 6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Questions: 1,3,5,6,7,8,9,11,12,26,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27,28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Comparison with TMDL targets for nitrogen, phosphorus, and bacteria.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Data used by CIB to develop a Water Quality Index (WQI) to indicate suitability for eelgrass reestablishment.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  <a:t>TP, ortho-P, ammonia N, NO</a:t>
                      </a:r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2+NO3, TN, TOC, DOC, </a:t>
                      </a:r>
                      <a:r>
                        <a:rPr lang="en-US" sz="800" b="0" i="0" dirty="0" err="1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Chl</a:t>
                      </a:r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 a, BOD, DO, TSS, alkalinity, hardness, pH, conductivity, salinity, temperature, Secchi depth, light attenuation, turbidity, chloride, total </a:t>
                      </a:r>
                      <a:r>
                        <a:rPr lang="en-US" sz="800" b="0" i="1" dirty="0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Enterococcus, </a:t>
                      </a:r>
                      <a:r>
                        <a:rPr lang="en-US" sz="800" b="0" i="0" dirty="0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Cu, Pb, Zn, As</a:t>
                      </a:r>
                      <a:endParaRPr lang="en-US" sz="800" b="0" dirty="0">
                        <a:effectLst/>
                        <a:latin typeface="Avenir"/>
                      </a:endParaRP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Most stations monitored 6 times/year for three years, then 12 times/year for two years.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1998 to present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DNREC Division of Water, Environmental Laboratory Section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DNREC Division of Watershed Stewardship, Watershed Assessment Section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>
                          <a:effectLst/>
                          <a:latin typeface="Avenir"/>
                        </a:rPr>
                        <a:t>Biannually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Avenir"/>
                        </a:rPr>
                        <a:t>GAMN data entered into STORET and publically available via the Delware Water Quality Portal. Data published biannually in 305(b) and 303(d) combined reports. Indicator in </a:t>
                      </a:r>
                      <a:r>
                        <a:rPr lang="en-US" sz="800" b="0" i="1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State of the Delaware Inland Bays</a:t>
                      </a:r>
                      <a:r>
                        <a:rPr lang="en-US" sz="800" b="0" i="0">
                          <a:solidFill>
                            <a:srgbClr val="000000"/>
                          </a:solidFill>
                          <a:effectLst/>
                          <a:latin typeface="Avenir LT Std 35 Light"/>
                        </a:rPr>
                        <a:t> reports.</a:t>
                      </a:r>
                      <a:endParaRPr lang="en-US" sz="800" b="0">
                        <a:effectLst/>
                        <a:latin typeface="Avenir"/>
                      </a:endParaRP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800" b="0" dirty="0">
                          <a:effectLst/>
                          <a:latin typeface="Avenir"/>
                        </a:rPr>
                        <a:t>Continue long-term program funding. 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Continuous/high frequency monitoring for DO and other parameters that fluctuate significantly over short time scales.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New hydrodynamic/watershed model for the Inland Bays.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Monitoring of estuary acidification.</a:t>
                      </a: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br>
                        <a:rPr lang="en-US" sz="800" b="0" dirty="0">
                          <a:effectLst/>
                          <a:latin typeface="Avenir"/>
                        </a:rPr>
                      </a:br>
                      <a:r>
                        <a:rPr lang="en-US" sz="800" b="0" dirty="0">
                          <a:effectLst/>
                          <a:latin typeface="Avenir"/>
                        </a:rPr>
                        <a:t>Emerging contaminants of concern.</a:t>
                      </a:r>
                    </a:p>
                  </a:txBody>
                  <a:tcPr marL="16643" marR="16643" marT="0" marB="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226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9472BF-5508-49B6-F299-DFADB729B938}"/>
              </a:ext>
            </a:extLst>
          </p:cNvPr>
          <p:cNvSpPr txBox="1"/>
          <p:nvPr/>
        </p:nvSpPr>
        <p:spPr>
          <a:xfrm>
            <a:off x="572655" y="4765964"/>
            <a:ext cx="1851368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venir"/>
              </a:rPr>
              <a:t>Establish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venir"/>
              </a:rPr>
              <a:t>xyz</a:t>
            </a:r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668A001-0E9E-E38C-7B46-168A7D95FDDB}"/>
              </a:ext>
            </a:extLst>
          </p:cNvPr>
          <p:cNvSpPr/>
          <p:nvPr/>
        </p:nvSpPr>
        <p:spPr>
          <a:xfrm rot="3109049">
            <a:off x="381834" y="3849005"/>
            <a:ext cx="1326115" cy="544578"/>
          </a:xfrm>
          <a:prstGeom prst="rightArrow">
            <a:avLst>
              <a:gd name="adj1" fmla="val 50000"/>
              <a:gd name="adj2" fmla="val 526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9748D3-25C3-6E31-9B2E-264A3737AE07}"/>
              </a:ext>
            </a:extLst>
          </p:cNvPr>
          <p:cNvSpPr txBox="1"/>
          <p:nvPr/>
        </p:nvSpPr>
        <p:spPr>
          <a:xfrm>
            <a:off x="7340300" y="4714907"/>
            <a:ext cx="1527655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rtl="0" fontAlgn="t"/>
            <a:r>
              <a:rPr lang="en-US" sz="1800" b="0" dirty="0">
                <a:effectLst/>
                <a:latin typeface="Avenir"/>
              </a:rPr>
              <a:t>Partner name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1E69E7F-B993-DE36-9DF7-0420F0D042C7}"/>
              </a:ext>
            </a:extLst>
          </p:cNvPr>
          <p:cNvSpPr/>
          <p:nvPr/>
        </p:nvSpPr>
        <p:spPr>
          <a:xfrm rot="5400000">
            <a:off x="7420107" y="3795501"/>
            <a:ext cx="1277574" cy="544578"/>
          </a:xfrm>
          <a:prstGeom prst="rightArrow">
            <a:avLst>
              <a:gd name="adj1" fmla="val 50000"/>
              <a:gd name="adj2" fmla="val 526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57D850-962B-A2BC-8831-6E6608C5B65C}"/>
              </a:ext>
            </a:extLst>
          </p:cNvPr>
          <p:cNvSpPr txBox="1"/>
          <p:nvPr/>
        </p:nvSpPr>
        <p:spPr>
          <a:xfrm>
            <a:off x="1717767" y="4441476"/>
            <a:ext cx="1010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NEW?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E5949A-7C1B-28A5-51E3-709809227F5A}"/>
              </a:ext>
            </a:extLst>
          </p:cNvPr>
          <p:cNvSpPr txBox="1"/>
          <p:nvPr/>
        </p:nvSpPr>
        <p:spPr>
          <a:xfrm>
            <a:off x="8341831" y="4352337"/>
            <a:ext cx="1010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WHO?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C2D88C-7FD0-0796-51E3-82488F85478D}"/>
              </a:ext>
            </a:extLst>
          </p:cNvPr>
          <p:cNvSpPr txBox="1"/>
          <p:nvPr/>
        </p:nvSpPr>
        <p:spPr>
          <a:xfrm>
            <a:off x="1464994" y="6227480"/>
            <a:ext cx="214754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venir"/>
              </a:rPr>
              <a:t>Why this, why now?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444E55-B6A7-AE9A-C115-1D3E1916A49B}"/>
              </a:ext>
            </a:extLst>
          </p:cNvPr>
          <p:cNvSpPr txBox="1"/>
          <p:nvPr/>
        </p:nvSpPr>
        <p:spPr>
          <a:xfrm>
            <a:off x="2424023" y="5280405"/>
            <a:ext cx="1010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WHY?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F81098-052E-64AF-DF71-2F92BAD9D90C}"/>
              </a:ext>
            </a:extLst>
          </p:cNvPr>
          <p:cNvSpPr txBox="1"/>
          <p:nvPr/>
        </p:nvSpPr>
        <p:spPr>
          <a:xfrm>
            <a:off x="4077419" y="5250120"/>
            <a:ext cx="1010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HOW?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227A59-1F6A-EC90-CC75-F243871167B9}"/>
              </a:ext>
            </a:extLst>
          </p:cNvPr>
          <p:cNvSpPr txBox="1"/>
          <p:nvPr/>
        </p:nvSpPr>
        <p:spPr>
          <a:xfrm>
            <a:off x="4263946" y="5649737"/>
            <a:ext cx="2147541" cy="64633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venir"/>
              </a:rPr>
              <a:t>What, how often, how sampled 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40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76E670-811A-5843-1A9C-A2C033D00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 fontScale="90000"/>
          </a:bodyPr>
          <a:lstStyle/>
          <a:p>
            <a:r>
              <a:rPr lang="en-US" dirty="0"/>
              <a:t>Statistical or anecdotal tracking and trends analysis?</a:t>
            </a:r>
            <a:br>
              <a:rPr lang="en-US" dirty="0"/>
            </a:br>
            <a:r>
              <a:rPr lang="en-US" dirty="0"/>
              <a:t>Does it need to be comprehensive?</a:t>
            </a:r>
            <a:br>
              <a:rPr lang="en-US" dirty="0"/>
            </a:br>
            <a:r>
              <a:rPr lang="en-US" dirty="0"/>
              <a:t>Secondary – what are the “Key” components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Responsive to changing CCMP goals</a:t>
            </a:r>
            <a:br>
              <a:rPr lang="en-US" dirty="0"/>
            </a:br>
            <a:r>
              <a:rPr lang="en-US" dirty="0"/>
              <a:t>Environmental metrics (program metrics are </a:t>
            </a:r>
            <a:r>
              <a:rPr lang="en-US" b="1" dirty="0">
                <a:solidFill>
                  <a:schemeClr val="bg1"/>
                </a:solidFill>
              </a:rPr>
              <a:t>STAC Task (March)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Guide future research and monitoring efforts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Assist in Natural Resource Management Decisions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FEBE0-FFAD-D0BA-AC8D-17FA8185C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Abadi" panose="020B0604020202020204" pitchFamily="34" charset="0"/>
              </a:rPr>
              <a:t>Is this list complete?</a:t>
            </a:r>
          </a:p>
          <a:p>
            <a:r>
              <a:rPr lang="en-US" sz="2400" dirty="0">
                <a:solidFill>
                  <a:srgbClr val="FFC000"/>
                </a:solidFill>
                <a:latin typeface="Abadi" panose="020B0604020202020204" pitchFamily="34" charset="0"/>
              </a:rPr>
              <a:t>What, if any of the parameters could/should be phased out over the next two years?</a:t>
            </a:r>
          </a:p>
          <a:p>
            <a:r>
              <a:rPr lang="en-US" sz="2400" dirty="0">
                <a:solidFill>
                  <a:srgbClr val="FFC000"/>
                </a:solidFill>
                <a:latin typeface="Abadi" panose="020B0604020202020204" pitchFamily="34" charset="0"/>
              </a:rPr>
              <a:t>Which of the parameters, new or proposed are of the greatest priority for the Center to collect?</a:t>
            </a:r>
          </a:p>
          <a:p>
            <a:pPr lvl="2"/>
            <a:r>
              <a:rPr lang="en-US" dirty="0">
                <a:solidFill>
                  <a:srgbClr val="FFC000"/>
                </a:solidFill>
                <a:latin typeface="Abadi" panose="020B0604020202020204" pitchFamily="34" charset="0"/>
              </a:rPr>
              <a:t>CCMP; Future; Manage</a:t>
            </a:r>
          </a:p>
          <a:p>
            <a:pPr lvl="2"/>
            <a:r>
              <a:rPr lang="en-US" dirty="0">
                <a:solidFill>
                  <a:srgbClr val="FFC000"/>
                </a:solidFill>
                <a:latin typeface="Abadi" panose="020B0604020202020204" pitchFamily="34" charset="0"/>
              </a:rPr>
              <a:t>Collected by others</a:t>
            </a:r>
          </a:p>
          <a:p>
            <a:pPr lvl="2"/>
            <a:r>
              <a:rPr lang="en-US" dirty="0">
                <a:solidFill>
                  <a:srgbClr val="FFC000"/>
                </a:solidFill>
                <a:latin typeface="Abadi" panose="020B0604020202020204" pitchFamily="34" charset="0"/>
              </a:rPr>
              <a:t>Not “Key”</a:t>
            </a:r>
          </a:p>
          <a:p>
            <a:pPr rtl="0" fontAlgn="base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FFC000"/>
                </a:solidFill>
                <a:effectLst/>
                <a:latin typeface="Abadi" panose="020B0604020202020204" pitchFamily="34" charset="0"/>
              </a:rPr>
              <a:t>What are the STAC priorities?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412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70AF17-C076-E000-44BA-EE493C80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F6A67-642E-D56A-01B1-1256839D6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Since at least 1995</a:t>
            </a:r>
          </a:p>
          <a:p>
            <a:r>
              <a:rPr lang="en-US" sz="2000" dirty="0"/>
              <a:t>Current format - initiated in 2015</a:t>
            </a:r>
          </a:p>
          <a:p>
            <a:r>
              <a:rPr lang="en-US" sz="2000" dirty="0"/>
              <a:t>Updated in 2018, 2020</a:t>
            </a:r>
          </a:p>
          <a:p>
            <a:r>
              <a:rPr lang="en-US" sz="2000" dirty="0"/>
              <a:t>Update due in 2022 – </a:t>
            </a:r>
            <a:r>
              <a:rPr lang="en-US" sz="2000" dirty="0">
                <a:highlight>
                  <a:srgbClr val="FFFF00"/>
                </a:highlight>
              </a:rPr>
              <a:t>must be complete by July 31, 2023</a:t>
            </a:r>
          </a:p>
          <a:p>
            <a:endParaRPr lang="en-US" sz="2000" dirty="0"/>
          </a:p>
          <a:p>
            <a:pPr marL="0"/>
            <a:endParaRPr lang="en-US" sz="2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4DE6E3C-7584-5F0D-B598-AB42A212743B}"/>
              </a:ext>
            </a:extLst>
          </p:cNvPr>
          <p:cNvSpPr txBox="1"/>
          <p:nvPr/>
        </p:nvSpPr>
        <p:spPr>
          <a:xfrm>
            <a:off x="8451604" y="1412489"/>
            <a:ext cx="3197701" cy="43638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STAC Completes online survey (March)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STAC Reviews issues with strong* disagreement (April)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STAC First Draft (end-May); Review comments due mid-June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CIB Final (end-July)</a:t>
            </a:r>
          </a:p>
          <a:p>
            <a:pPr marL="22860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28600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* Top 10% of variance in answers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ACE29C-509C-624D-31D6-420226DEB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11" y="5295137"/>
            <a:ext cx="3772227" cy="145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81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70AF17-C076-E000-44BA-EE493C80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5529884"/>
            <a:ext cx="5806440" cy="10963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b="1" kern="1200" dirty="0">
                <a:solidFill>
                  <a:srgbClr val="303030"/>
                </a:solidFill>
                <a:latin typeface="+mj-lt"/>
                <a:ea typeface="+mj-ea"/>
                <a:cs typeface="+mj-cs"/>
              </a:rPr>
              <a:t>Purpose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50ACE29C-509C-624D-31D6-420226DEB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5614" y="5678426"/>
            <a:ext cx="2461790" cy="94778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F6A67-642E-D56A-01B1-1256839D6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6" y="965199"/>
            <a:ext cx="11504645" cy="40204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b="0" i="0" u="none" strike="noStrike" dirty="0">
                <a:effectLst/>
                <a:latin typeface="Avenir"/>
              </a:rPr>
              <a:t>The purpose of the Inland Bays Environmental Monitoring Plan (IBEMP) is to </a:t>
            </a:r>
            <a:r>
              <a:rPr lang="en-US" sz="3200" b="1" i="0" u="none" strike="noStrike" dirty="0">
                <a:effectLst/>
                <a:highlight>
                  <a:srgbClr val="FFFF00"/>
                </a:highlight>
                <a:latin typeface="Avenir"/>
              </a:rPr>
              <a:t>track the status and trends</a:t>
            </a:r>
            <a:r>
              <a:rPr lang="en-US" sz="3200" b="0" i="0" u="none" strike="noStrike" dirty="0">
                <a:effectLst/>
                <a:latin typeface="Avenir"/>
              </a:rPr>
              <a:t> of key environmental indicators used to assess the chemical, physical, and biological integrity of the estuary and surrounding study area, and to </a:t>
            </a:r>
            <a:r>
              <a:rPr lang="en-US" sz="3200" b="1" i="0" u="none" strike="noStrike" dirty="0">
                <a:effectLst/>
                <a:highlight>
                  <a:srgbClr val="FFFF00"/>
                </a:highlight>
                <a:latin typeface="Avenir"/>
              </a:rPr>
              <a:t>evaluate</a:t>
            </a:r>
            <a:r>
              <a:rPr lang="en-US" sz="3200" b="0" i="0" u="none" strike="noStrike" dirty="0">
                <a:effectLst/>
                <a:latin typeface="Avenir"/>
              </a:rPr>
              <a:t> whether the </a:t>
            </a:r>
            <a:r>
              <a:rPr lang="en-US" sz="3200" b="1" i="0" u="none" strike="noStrike" dirty="0">
                <a:effectLst/>
                <a:highlight>
                  <a:srgbClr val="FFFF00"/>
                </a:highlight>
                <a:latin typeface="Avenir"/>
              </a:rPr>
              <a:t>goals</a:t>
            </a:r>
            <a:r>
              <a:rPr lang="en-US" sz="3200" b="0" i="0" u="none" strike="noStrike" dirty="0">
                <a:effectLst/>
                <a:latin typeface="Avenir"/>
              </a:rPr>
              <a:t> of the Inland Bays Comprehensive Conservation and Management Plan (CCMP) </a:t>
            </a:r>
            <a:r>
              <a:rPr lang="en-US" sz="3200" b="1" i="0" u="none" strike="noStrike" dirty="0">
                <a:effectLst/>
                <a:highlight>
                  <a:srgbClr val="FFFF00"/>
                </a:highlight>
                <a:latin typeface="Avenir"/>
              </a:rPr>
              <a:t>are being met.</a:t>
            </a:r>
            <a:endParaRPr lang="en-US" sz="3200" b="1" dirty="0">
              <a:highlight>
                <a:srgbClr val="FFFF00"/>
              </a:highlight>
            </a:endParaRPr>
          </a:p>
          <a:p>
            <a:endParaRPr lang="en-US" sz="2000" dirty="0"/>
          </a:p>
          <a:p>
            <a:pPr marL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177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70AF17-C076-E000-44BA-EE493C80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5529884"/>
            <a:ext cx="5806440" cy="10963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b="1" dirty="0">
                <a:solidFill>
                  <a:srgbClr val="303030"/>
                </a:solidFill>
              </a:rPr>
              <a:t>CIB</a:t>
            </a:r>
            <a:endParaRPr lang="en-US" sz="4000" b="1" kern="1200" dirty="0">
              <a:solidFill>
                <a:srgbClr val="30303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50ACE29C-509C-624D-31D6-420226DEB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5614" y="5678426"/>
            <a:ext cx="2461790" cy="94778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F6A67-642E-D56A-01B1-1256839D6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6" y="965199"/>
            <a:ext cx="11504645" cy="40204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venir"/>
              </a:rPr>
              <a:t>Long-term salt marsh monitoring</a:t>
            </a:r>
          </a:p>
          <a:p>
            <a:pPr marL="28575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venir"/>
              </a:rPr>
              <a:t>Seaweed abundance</a:t>
            </a:r>
          </a:p>
          <a:p>
            <a:pPr marL="28575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venir"/>
              </a:rPr>
              <a:t>Inshore fish and blue crab surveys</a:t>
            </a:r>
          </a:p>
          <a:p>
            <a:pPr marL="28575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venir"/>
              </a:rPr>
              <a:t>Horseshoe crab surveys and tagging</a:t>
            </a:r>
          </a:p>
          <a:p>
            <a:pPr marL="28575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venir"/>
              </a:rPr>
              <a:t>Diamondback terrapin surveys (added in 2020)</a:t>
            </a:r>
          </a:p>
          <a:p>
            <a:pPr marL="28575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u="sng" dirty="0">
                <a:solidFill>
                  <a:srgbClr val="000000"/>
                </a:solidFill>
                <a:latin typeface="Avenir"/>
              </a:rPr>
              <a:t>Indicator metrics for State of the Bay reports *NEW</a:t>
            </a:r>
            <a:endParaRPr lang="en-US" sz="3200" b="0" i="0" u="sng" strike="noStrike" dirty="0">
              <a:solidFill>
                <a:srgbClr val="000000"/>
              </a:solidFill>
              <a:effectLst/>
              <a:latin typeface="Avenir"/>
            </a:endParaRPr>
          </a:p>
          <a:p>
            <a:endParaRPr lang="en-US" sz="2000" dirty="0"/>
          </a:p>
          <a:p>
            <a:pPr marL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030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70AF17-C076-E000-44BA-EE493C80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Existing Monitoring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F6A67-642E-D56A-01B1-1256839D6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At least 41 different metrics </a:t>
            </a:r>
          </a:p>
          <a:p>
            <a:r>
              <a:rPr lang="en-US" sz="2000" dirty="0"/>
              <a:t>At least 8 different lead agencies/partners</a:t>
            </a:r>
          </a:p>
          <a:p>
            <a:r>
              <a:rPr lang="en-US" sz="2000" dirty="0"/>
              <a:t>Status:</a:t>
            </a:r>
          </a:p>
          <a:p>
            <a:pPr lvl="1"/>
            <a:r>
              <a:rPr lang="en-US" sz="1600" dirty="0"/>
              <a:t>Current</a:t>
            </a:r>
          </a:p>
          <a:p>
            <a:pPr lvl="1"/>
            <a:r>
              <a:rPr lang="en-US" sz="1600" dirty="0"/>
              <a:t>Ongoing</a:t>
            </a:r>
          </a:p>
          <a:p>
            <a:pPr lvl="1"/>
            <a:r>
              <a:rPr lang="en-US" sz="1600" dirty="0"/>
              <a:t>Complete</a:t>
            </a:r>
          </a:p>
          <a:p>
            <a:pPr lvl="1"/>
            <a:r>
              <a:rPr lang="en-US" sz="1600" dirty="0"/>
              <a:t>Modified</a:t>
            </a:r>
          </a:p>
          <a:p>
            <a:pPr lvl="1"/>
            <a:r>
              <a:rPr lang="en-US" sz="1600" dirty="0"/>
              <a:t>Need-Modification</a:t>
            </a:r>
          </a:p>
          <a:p>
            <a:pPr lvl="1"/>
            <a:r>
              <a:rPr lang="en-US" sz="1600" dirty="0"/>
              <a:t>New</a:t>
            </a:r>
          </a:p>
          <a:p>
            <a:endParaRPr lang="en-US" sz="2000" dirty="0"/>
          </a:p>
          <a:p>
            <a:endParaRPr lang="en-US" sz="2000" dirty="0"/>
          </a:p>
          <a:p>
            <a:pPr marL="0"/>
            <a:endParaRPr lang="en-US" sz="2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50ACE29C-509C-624D-31D6-420226DEB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11" y="5295137"/>
            <a:ext cx="3772227" cy="1455546"/>
          </a:xfrm>
          <a:prstGeom prst="rect">
            <a:avLst/>
          </a:prstGeom>
        </p:spPr>
      </p:pic>
      <p:pic>
        <p:nvPicPr>
          <p:cNvPr id="7" name="Graphic 6" descr="Dinosaur Head Skeleton with solid fill">
            <a:extLst>
              <a:ext uri="{FF2B5EF4-FFF2-40B4-BE49-F238E27FC236}">
                <a16:creationId xmlns:a16="http://schemas.microsoft.com/office/drawing/2014/main" id="{3A58C044-6D9D-0160-ACA2-7F4C81694B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8620124" y="2000250"/>
            <a:ext cx="3000709" cy="252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83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70AF17-C076-E000-44BA-EE493C80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5529884"/>
            <a:ext cx="5806440" cy="10963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b="1" dirty="0">
                <a:solidFill>
                  <a:srgbClr val="303030"/>
                </a:solidFill>
              </a:rPr>
              <a:t>Monitoring Goals</a:t>
            </a:r>
            <a:endParaRPr lang="en-US" sz="4000" b="1" kern="1200" dirty="0">
              <a:solidFill>
                <a:srgbClr val="30303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50ACE29C-509C-624D-31D6-420226DEB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5614" y="5678426"/>
            <a:ext cx="2461790" cy="94778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F6A67-642E-D56A-01B1-1256839D6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6" y="965199"/>
            <a:ext cx="11504645" cy="4020458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en-US" dirty="0"/>
              <a:t>Statistical or anecdotal tracking and trends analysis</a:t>
            </a:r>
          </a:p>
          <a:p>
            <a:pPr lvl="1"/>
            <a:r>
              <a:rPr lang="en-US" dirty="0"/>
              <a:t>Does it need to be comprehensive?</a:t>
            </a:r>
          </a:p>
          <a:p>
            <a:pPr lvl="1"/>
            <a:r>
              <a:rPr lang="en-US" dirty="0"/>
              <a:t>What are the “Key” components?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Responsive to changing CCMP goals</a:t>
            </a:r>
          </a:p>
          <a:p>
            <a:pPr lvl="1"/>
            <a:r>
              <a:rPr lang="en-US" dirty="0"/>
              <a:t>Environmental metrics (program metrics are covered elsewhere)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Guide future research and monitoring efforts</a:t>
            </a:r>
          </a:p>
          <a:p>
            <a:endParaRPr lang="en-US" dirty="0"/>
          </a:p>
          <a:p>
            <a:r>
              <a:rPr lang="en-US" dirty="0"/>
              <a:t>Assist in Natural Resource Management Decisions</a:t>
            </a:r>
          </a:p>
          <a:p>
            <a:endParaRPr lang="en-US" sz="2000" dirty="0"/>
          </a:p>
          <a:p>
            <a:pPr marL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8352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76E670-811A-5843-1A9C-A2C033D00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 fontScale="90000"/>
          </a:bodyPr>
          <a:lstStyle/>
          <a:p>
            <a:r>
              <a:rPr lang="en-US" dirty="0"/>
              <a:t>Statistical or anecdotal tracking and trends analysis?</a:t>
            </a:r>
            <a:br>
              <a:rPr lang="en-US" dirty="0"/>
            </a:br>
            <a:r>
              <a:rPr lang="en-US" dirty="0"/>
              <a:t>Does it need to be comprehensive?</a:t>
            </a:r>
            <a:br>
              <a:rPr lang="en-US" dirty="0"/>
            </a:br>
            <a:r>
              <a:rPr lang="en-US" dirty="0"/>
              <a:t>Secondary – what are the “Key” components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Responsive to changing CCMP goals</a:t>
            </a:r>
            <a:br>
              <a:rPr lang="en-US" dirty="0"/>
            </a:br>
            <a:r>
              <a:rPr lang="en-US" dirty="0"/>
              <a:t>Environmental metrics (program metrics are </a:t>
            </a:r>
            <a:r>
              <a:rPr lang="en-US" b="1" dirty="0">
                <a:solidFill>
                  <a:schemeClr val="bg1"/>
                </a:solidFill>
              </a:rPr>
              <a:t>Each parameter has a </a:t>
            </a:r>
            <a:r>
              <a:rPr lang="en-US" b="1" dirty="0" err="1">
                <a:solidFill>
                  <a:schemeClr val="bg1"/>
                </a:solidFill>
              </a:rPr>
              <a:t>cost</a:t>
            </a:r>
            <a:r>
              <a:rPr lang="en-US" b="1" dirty="0" err="1"/>
              <a:t>overed</a:t>
            </a:r>
            <a:r>
              <a:rPr lang="en-US" b="1" dirty="0"/>
              <a:t> </a:t>
            </a:r>
            <a:r>
              <a:rPr lang="en-US" dirty="0"/>
              <a:t>elsewhere)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Guide future research and monitoring efforts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Assist in Natural Resource Management Decisions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FEBE0-FFAD-D0BA-AC8D-17FA8185C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Autofit/>
          </a:bodyPr>
          <a:lstStyle/>
          <a:p>
            <a:r>
              <a:rPr lang="en-US" sz="1800" dirty="0"/>
              <a:t>What is comprehensive? (do we lose credibility if we miss one?)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b="0" i="0" u="none" strike="noStrike" dirty="0">
                <a:effectLst/>
              </a:rPr>
              <a:t>“was written in 1995 and last updated in 1996. Since then, collection of </a:t>
            </a:r>
            <a:r>
              <a:rPr lang="en-US" sz="1800" b="1" i="0" u="none" strike="noStrike" dirty="0">
                <a:effectLst/>
              </a:rPr>
              <a:t>additional relevant parameters </a:t>
            </a:r>
            <a:r>
              <a:rPr lang="en-US" sz="1800" b="0" i="0" u="none" strike="noStrike" dirty="0">
                <a:effectLst/>
              </a:rPr>
              <a:t>has been initiated, responsibilities for collection have changed, and both monitoring </a:t>
            </a:r>
            <a:r>
              <a:rPr lang="en-US" sz="1800" b="1" i="0" u="none" strike="noStrike" dirty="0">
                <a:effectLst/>
              </a:rPr>
              <a:t>technology and the scientific understanding </a:t>
            </a:r>
            <a:r>
              <a:rPr lang="en-US" sz="1800" b="0" i="0" u="none" strike="noStrike" dirty="0">
                <a:effectLst/>
              </a:rPr>
              <a:t>of the Bays have evolved significantly. ” (2021 update)</a:t>
            </a:r>
          </a:p>
          <a:p>
            <a:endParaRPr lang="en-US" sz="1800" dirty="0"/>
          </a:p>
          <a:p>
            <a:r>
              <a:rPr lang="en-US" sz="1800" b="0" i="0" u="none" strike="noStrike" dirty="0">
                <a:effectLst/>
              </a:rPr>
              <a:t>This has never been more true. </a:t>
            </a:r>
          </a:p>
          <a:p>
            <a:endParaRPr lang="en-US" sz="1800" dirty="0"/>
          </a:p>
          <a:p>
            <a:r>
              <a:rPr lang="en-US" sz="1800" dirty="0">
                <a:solidFill>
                  <a:srgbClr val="FFC000"/>
                </a:solidFill>
              </a:rPr>
              <a:t>Question #1 &amp; #2</a:t>
            </a:r>
          </a:p>
          <a:p>
            <a:pPr lvl="1"/>
            <a:r>
              <a:rPr lang="en-US" sz="1800" dirty="0">
                <a:solidFill>
                  <a:srgbClr val="FFC000"/>
                </a:solidFill>
              </a:rPr>
              <a:t>Is this list complete?</a:t>
            </a:r>
          </a:p>
          <a:p>
            <a:pPr lvl="1"/>
            <a:r>
              <a:rPr lang="en-US" sz="1800" dirty="0">
                <a:solidFill>
                  <a:srgbClr val="FFC000"/>
                </a:solidFill>
              </a:rPr>
              <a:t>What, if any of the parameters could/should be phased out over the next two years?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93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76E670-811A-5843-1A9C-A2C033D00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 fontScale="90000"/>
          </a:bodyPr>
          <a:lstStyle/>
          <a:p>
            <a:r>
              <a:rPr lang="en-US" dirty="0"/>
              <a:t>Statistical or anecdotal tracking and trends analysis?</a:t>
            </a:r>
            <a:br>
              <a:rPr lang="en-US" dirty="0"/>
            </a:br>
            <a:r>
              <a:rPr lang="en-US" dirty="0"/>
              <a:t>Does it need to be comprehensive?</a:t>
            </a:r>
            <a:br>
              <a:rPr lang="en-US" dirty="0"/>
            </a:br>
            <a:r>
              <a:rPr lang="en-US" dirty="0"/>
              <a:t>Secondary – what are the “Key” components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Responsive to changing CCMP goals</a:t>
            </a:r>
            <a:br>
              <a:rPr lang="en-US" dirty="0"/>
            </a:br>
            <a:r>
              <a:rPr lang="en-US" dirty="0"/>
              <a:t>Environmental metrics (program metrics are </a:t>
            </a:r>
            <a:r>
              <a:rPr lang="en-US" b="1" dirty="0">
                <a:solidFill>
                  <a:schemeClr val="bg1"/>
                </a:solidFill>
              </a:rPr>
              <a:t>“</a:t>
            </a:r>
            <a:r>
              <a:rPr lang="en-US" b="1" dirty="0" err="1">
                <a:solidFill>
                  <a:schemeClr val="bg1"/>
                </a:solidFill>
              </a:rPr>
              <a:t>Key”?</a:t>
            </a:r>
            <a:r>
              <a:rPr lang="en-US" dirty="0" err="1"/>
              <a:t>elsewhere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Guide future research and monitoring efforts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Assist in Natural Resource Management Decisions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FEBE0-FFAD-D0BA-AC8D-17FA8185C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Responsive to changing CCMP goals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Guide future research and monitoring efforts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Assist in Natural Resource Management Decisions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FFC000"/>
                </a:solidFill>
              </a:rPr>
              <a:t>Question #3</a:t>
            </a:r>
          </a:p>
          <a:p>
            <a:pPr lvl="1"/>
            <a:r>
              <a:rPr lang="en-US" sz="2000" dirty="0">
                <a:solidFill>
                  <a:srgbClr val="FFC000"/>
                </a:solidFill>
              </a:rPr>
              <a:t>Which of the parameters, new or proposed are of the greatest priority for the Center to collect?</a:t>
            </a:r>
          </a:p>
          <a:p>
            <a:pPr lvl="2"/>
            <a:r>
              <a:rPr lang="en-US" dirty="0">
                <a:solidFill>
                  <a:srgbClr val="FFC000"/>
                </a:solidFill>
              </a:rPr>
              <a:t>CCMP; Future; Manage</a:t>
            </a:r>
          </a:p>
          <a:p>
            <a:pPr lvl="2"/>
            <a:r>
              <a:rPr lang="en-US" dirty="0">
                <a:solidFill>
                  <a:srgbClr val="FFC000"/>
                </a:solidFill>
              </a:rPr>
              <a:t>Collected by others</a:t>
            </a:r>
          </a:p>
          <a:p>
            <a:pPr lvl="2"/>
            <a:r>
              <a:rPr lang="en-US" dirty="0">
                <a:solidFill>
                  <a:srgbClr val="FFC000"/>
                </a:solidFill>
              </a:rPr>
              <a:t>Not “Key”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60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76E670-811A-5843-1A9C-A2C033D00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 fontScale="90000"/>
          </a:bodyPr>
          <a:lstStyle/>
          <a:p>
            <a:r>
              <a:rPr lang="en-US" dirty="0"/>
              <a:t>Statistical or anecdotal tracking and trends analysis?</a:t>
            </a:r>
            <a:br>
              <a:rPr lang="en-US" dirty="0"/>
            </a:br>
            <a:r>
              <a:rPr lang="en-US" dirty="0"/>
              <a:t>Does it need to be comprehensive?</a:t>
            </a:r>
            <a:br>
              <a:rPr lang="en-US" dirty="0"/>
            </a:br>
            <a:r>
              <a:rPr lang="en-US" dirty="0"/>
              <a:t>Secondary – what are the “Key” components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Responsive to changing CCMP goals</a:t>
            </a:r>
            <a:br>
              <a:rPr lang="en-US" dirty="0"/>
            </a:br>
            <a:r>
              <a:rPr lang="en-US" dirty="0"/>
              <a:t>Environmental metrics (program metrics are </a:t>
            </a:r>
            <a:r>
              <a:rPr lang="en-US" b="1" dirty="0">
                <a:solidFill>
                  <a:schemeClr val="bg1"/>
                </a:solidFill>
              </a:rPr>
              <a:t>CIB </a:t>
            </a:r>
            <a:r>
              <a:rPr lang="en-US" b="1" dirty="0" err="1">
                <a:solidFill>
                  <a:schemeClr val="bg1"/>
                </a:solidFill>
              </a:rPr>
              <a:t>Priorities</a:t>
            </a:r>
            <a:r>
              <a:rPr lang="en-US" dirty="0" err="1"/>
              <a:t>elsewhere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Guide future research and monitoring efforts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Assist in Natural Resource Management Decisions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FEBE0-FFAD-D0BA-AC8D-17FA8185C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7315200" cy="4121152"/>
          </a:xfrm>
        </p:spPr>
        <p:txBody>
          <a:bodyPr>
            <a:normAutofit/>
          </a:bodyPr>
          <a:lstStyle/>
          <a:p>
            <a:pPr rtl="0" fontAlgn="base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venir"/>
              </a:rPr>
              <a:t>Development of a new hydrodynamic/watershed model for the Inland Bays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venir"/>
              </a:rPr>
              <a:t>Upgrade of the University of Delaware’s Citizen Monitoring Program database to a format that is sustainable long-term and can serve data to the public through STORET and/or the state’s Water Quality Portal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venir"/>
              </a:rPr>
              <a:t>Long-term, continuous monitoring of dissolved oxygen and chlorophyll at key stations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venir"/>
              </a:rPr>
              <a:t>Monitoring of submerged aquatic vegetation in tidal regions of the Inland Bays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venir"/>
              </a:rPr>
              <a:t>Monitoring of local indicators of sea level rise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51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4315</TotalTime>
  <Words>1725</Words>
  <Application>Microsoft Office PowerPoint</Application>
  <PresentationFormat>Widescreen</PresentationFormat>
  <Paragraphs>164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Abadi</vt:lpstr>
      <vt:lpstr>Arial</vt:lpstr>
      <vt:lpstr>Avenir</vt:lpstr>
      <vt:lpstr>Avenir LT Std 35 Light</vt:lpstr>
      <vt:lpstr>Calibri</vt:lpstr>
      <vt:lpstr>Calibri Light</vt:lpstr>
      <vt:lpstr>Symbol</vt:lpstr>
      <vt:lpstr>Office Theme</vt:lpstr>
      <vt:lpstr>Environmental Monitoring Plan</vt:lpstr>
      <vt:lpstr>Logistics</vt:lpstr>
      <vt:lpstr>Purpose</vt:lpstr>
      <vt:lpstr>CIB</vt:lpstr>
      <vt:lpstr>Existing Monitoring Goals</vt:lpstr>
      <vt:lpstr>Monitoring Goals</vt:lpstr>
      <vt:lpstr>Statistical or anecdotal tracking and trends analysis? Does it need to be comprehensive? Secondary – what are the “Key” components  Responsive to changing CCMP goals Environmental metrics (program metrics are Each parameter has a costovered elsewhere)  Guide future research and monitoring efforts  Assist in Natural Resource Management Decisions </vt:lpstr>
      <vt:lpstr>Statistical or anecdotal tracking and trends analysis? Does it need to be comprehensive? Secondary – what are the “Key” components  Responsive to changing CCMP goals Environmental metrics (program metrics are “Key”?elsewhere)  Guide future research and monitoring efforts  Assist in Natural Resource Management Decisions </vt:lpstr>
      <vt:lpstr>Statistical or anecdotal tracking and trends analysis? Does it need to be comprehensive? Secondary – what are the “Key” components  Responsive to changing CCMP goals Environmental metrics (program metrics are CIB Prioritieselsewhere)  Guide future research and monitoring efforts  Assist in Natural Resource Management Decisions </vt:lpstr>
      <vt:lpstr>Statistical or anecdotal tracking and trends analysis? Does it need to be comprehensive? Secondary – what are the “Key” components  Responsive to changing CCMP goals Environmental metrics (program metrics are CCMP Priorities (2021))  Guide future research and monitoring efforts  Assist in Natural Resource Management Decisions </vt:lpstr>
      <vt:lpstr>Statistical or anecdotal tracking and trends analysis? Does it need to be comprehensive? Secondary – what are the “Key” components  Responsive to changing CCMP goals Environmental metrics (program metrics are STAC Priorities (2023))  Guide future research and monitoring efforts  Assist in Natural Resource Management Decisions </vt:lpstr>
      <vt:lpstr>Logistics</vt:lpstr>
      <vt:lpstr>PowerPoint Presentation</vt:lpstr>
      <vt:lpstr>New Ideas?</vt:lpstr>
      <vt:lpstr>Statistical or anecdotal tracking and trends analysis? Does it need to be comprehensive? Secondary – what are the “Key” components  Responsive to changing CCMP goals Environmental metrics (program metrics are STAC Task (March))  Guide future research and monitoring efforts  Assist in Natural Resource Management Decisions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</dc:creator>
  <cp:lastModifiedBy>Meghan</cp:lastModifiedBy>
  <cp:revision>2</cp:revision>
  <dcterms:created xsi:type="dcterms:W3CDTF">2023-02-03T16:38:53Z</dcterms:created>
  <dcterms:modified xsi:type="dcterms:W3CDTF">2023-02-06T16:34:08Z</dcterms:modified>
</cp:coreProperties>
</file>