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9"/>
  </p:notesMasterIdLst>
  <p:handoutMasterIdLst>
    <p:handoutMasterId r:id="rId30"/>
  </p:handoutMasterIdLst>
  <p:sldIdLst>
    <p:sldId id="256" r:id="rId2"/>
    <p:sldId id="350" r:id="rId3"/>
    <p:sldId id="384" r:id="rId4"/>
    <p:sldId id="417" r:id="rId5"/>
    <p:sldId id="304" r:id="rId6"/>
    <p:sldId id="336" r:id="rId7"/>
    <p:sldId id="385" r:id="rId8"/>
    <p:sldId id="318" r:id="rId9"/>
    <p:sldId id="317" r:id="rId10"/>
    <p:sldId id="387" r:id="rId11"/>
    <p:sldId id="420" r:id="rId12"/>
    <p:sldId id="309" r:id="rId13"/>
    <p:sldId id="334" r:id="rId14"/>
    <p:sldId id="307" r:id="rId15"/>
    <p:sldId id="386" r:id="rId16"/>
    <p:sldId id="389" r:id="rId17"/>
    <p:sldId id="274" r:id="rId18"/>
    <p:sldId id="268" r:id="rId19"/>
    <p:sldId id="424" r:id="rId20"/>
    <p:sldId id="388" r:id="rId21"/>
    <p:sldId id="375" r:id="rId22"/>
    <p:sldId id="419" r:id="rId23"/>
    <p:sldId id="328" r:id="rId24"/>
    <p:sldId id="329" r:id="rId25"/>
    <p:sldId id="421" r:id="rId26"/>
    <p:sldId id="422" r:id="rId27"/>
    <p:sldId id="423" r:id="rId28"/>
  </p:sldIdLst>
  <p:sldSz cx="12192000" cy="9144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88FB83-F8F8-8D04-B731-FE953C494BFA}" name="Jeffrey Rank" initials="JR" userId="S::jrank@qac.org::8d0424d4-2dda-4c56-8e18-c7f637135a6a" providerId="AD"/>
  <p188:author id="{499A5EAA-0ED3-3A7B-92B1-B3994A974921}" name="Karen Rodgers" initials="KR" userId="S::krodgers@qac.org::3f5778fc-cc28-47c9-b562-c7bca5731b8e" providerId="AD"/>
  <p188:author id="{E00321C5-0EFF-C3F6-66C8-172E544C18AD}" name="Nichole Hepfer" initials="NH" userId="S::nhepfer@qac.org::609e18af-cf86-404f-8834-742598209ed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hole Hepfer" initials="NH" lastIdx="1" clrIdx="0">
    <p:extLst>
      <p:ext uri="{19B8F6BF-5375-455C-9EA6-DF929625EA0E}">
        <p15:presenceInfo xmlns:p15="http://schemas.microsoft.com/office/powerpoint/2012/main" userId="S::nhepfer@qac.org::609e18af-cf86-404f-8834-742598209ed2" providerId="AD"/>
      </p:ext>
    </p:extLst>
  </p:cmAuthor>
  <p:cmAuthor id="2" name="Justine Franzen" initials="JF" lastIdx="1" clrIdx="1">
    <p:extLst>
      <p:ext uri="{19B8F6BF-5375-455C-9EA6-DF929625EA0E}">
        <p15:presenceInfo xmlns:p15="http://schemas.microsoft.com/office/powerpoint/2012/main" userId="S::jfranzen@qac.org::59bfb2ae-d41c-4eea-a6be-d461ebac26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7E683A-38B9-8B8C-BA37-F5DB56A54D36}" v="1" dt="2025-01-07T18:20:17.704"/>
    <p1510:client id="{A6703F32-BE60-3101-FF2E-CE58DA842692}" v="13" dt="2025-01-07T18:13:41.621"/>
    <p1510:client id="{BD7B4A35-D129-A11D-908B-3A2504602AEB}" v="9" dt="2025-01-07T17:51:39.418"/>
    <p1510:client id="{C976796A-C871-4D30-A39A-0405D998199A}" v="872" dt="2025-01-08T15:28:53.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716" y="84"/>
      </p:cViewPr>
      <p:guideLst>
        <p:guide orient="horz" pos="288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12"/>
            <a:ext cx="3043343" cy="465455"/>
          </a:xfrm>
          <a:prstGeom prst="rect">
            <a:avLst/>
          </a:prstGeom>
        </p:spPr>
        <p:txBody>
          <a:bodyPr vert="horz" lIns="93543" tIns="46771" rIns="93543" bIns="46771" rtlCol="0"/>
          <a:lstStyle>
            <a:lvl1pPr algn="l">
              <a:defRPr sz="1200"/>
            </a:lvl1pPr>
          </a:lstStyle>
          <a:p>
            <a:endParaRPr lang="en-US"/>
          </a:p>
        </p:txBody>
      </p:sp>
      <p:sp>
        <p:nvSpPr>
          <p:cNvPr id="3" name="Date Placeholder 2"/>
          <p:cNvSpPr>
            <a:spLocks noGrp="1"/>
          </p:cNvSpPr>
          <p:nvPr>
            <p:ph type="dt" sz="quarter" idx="1"/>
          </p:nvPr>
        </p:nvSpPr>
        <p:spPr>
          <a:xfrm>
            <a:off x="3978140" y="12"/>
            <a:ext cx="3043343" cy="465455"/>
          </a:xfrm>
          <a:prstGeom prst="rect">
            <a:avLst/>
          </a:prstGeom>
        </p:spPr>
        <p:txBody>
          <a:bodyPr vert="horz" lIns="93543" tIns="46771" rIns="93543" bIns="46771" rtlCol="0"/>
          <a:lstStyle>
            <a:lvl1pPr algn="r">
              <a:defRPr sz="1200"/>
            </a:lvl1pPr>
          </a:lstStyle>
          <a:p>
            <a:fld id="{5BC89417-19E3-4E5E-895F-7FA59C94169B}" type="datetimeFigureOut">
              <a:rPr lang="en-US" smtClean="0"/>
              <a:t>1/8/2025</a:t>
            </a:fld>
            <a:endParaRPr lang="en-US"/>
          </a:p>
        </p:txBody>
      </p:sp>
      <p:sp>
        <p:nvSpPr>
          <p:cNvPr id="4" name="Footer Placeholder 3"/>
          <p:cNvSpPr>
            <a:spLocks noGrp="1"/>
          </p:cNvSpPr>
          <p:nvPr>
            <p:ph type="ftr" sz="quarter" idx="2"/>
          </p:nvPr>
        </p:nvSpPr>
        <p:spPr>
          <a:xfrm>
            <a:off x="8" y="8842045"/>
            <a:ext cx="3043343" cy="465455"/>
          </a:xfrm>
          <a:prstGeom prst="rect">
            <a:avLst/>
          </a:prstGeom>
        </p:spPr>
        <p:txBody>
          <a:bodyPr vert="horz" lIns="93543" tIns="46771" rIns="93543" bIns="46771" rtlCol="0" anchor="b"/>
          <a:lstStyle>
            <a:lvl1pPr algn="l">
              <a:defRPr sz="1200"/>
            </a:lvl1pPr>
          </a:lstStyle>
          <a:p>
            <a:endParaRPr lang="en-US"/>
          </a:p>
        </p:txBody>
      </p:sp>
      <p:sp>
        <p:nvSpPr>
          <p:cNvPr id="5" name="Slide Number Placeholder 4"/>
          <p:cNvSpPr>
            <a:spLocks noGrp="1"/>
          </p:cNvSpPr>
          <p:nvPr>
            <p:ph type="sldNum" sz="quarter" idx="3"/>
          </p:nvPr>
        </p:nvSpPr>
        <p:spPr>
          <a:xfrm>
            <a:off x="3978140" y="8842045"/>
            <a:ext cx="3043343" cy="465455"/>
          </a:xfrm>
          <a:prstGeom prst="rect">
            <a:avLst/>
          </a:prstGeom>
        </p:spPr>
        <p:txBody>
          <a:bodyPr vert="horz" lIns="93543" tIns="46771" rIns="93543" bIns="46771" rtlCol="0" anchor="b"/>
          <a:lstStyle>
            <a:lvl1pPr algn="r">
              <a:defRPr sz="1200"/>
            </a:lvl1pPr>
          </a:lstStyle>
          <a:p>
            <a:fld id="{065B992C-C296-4758-9AFC-FF7E99647EB7}" type="slidenum">
              <a:rPr lang="en-US" smtClean="0"/>
              <a:t>‹#›</a:t>
            </a:fld>
            <a:endParaRPr lang="en-US"/>
          </a:p>
        </p:txBody>
      </p:sp>
    </p:spTree>
    <p:extLst>
      <p:ext uri="{BB962C8B-B14F-4D97-AF65-F5344CB8AC3E}">
        <p14:creationId xmlns:p14="http://schemas.microsoft.com/office/powerpoint/2010/main" val="2572753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8" y="12"/>
            <a:ext cx="3043343" cy="465455"/>
          </a:xfrm>
          <a:prstGeom prst="rect">
            <a:avLst/>
          </a:prstGeom>
        </p:spPr>
        <p:txBody>
          <a:bodyPr vert="horz" lIns="93543" tIns="46771" rIns="93543" bIns="46771" rtlCol="0"/>
          <a:lstStyle>
            <a:lvl1pPr algn="l">
              <a:defRPr sz="1200"/>
            </a:lvl1pPr>
          </a:lstStyle>
          <a:p>
            <a:endParaRPr lang="en-US"/>
          </a:p>
        </p:txBody>
      </p:sp>
      <p:sp>
        <p:nvSpPr>
          <p:cNvPr id="3" name="Date Placeholder 2"/>
          <p:cNvSpPr>
            <a:spLocks noGrp="1"/>
          </p:cNvSpPr>
          <p:nvPr>
            <p:ph type="dt" idx="1"/>
          </p:nvPr>
        </p:nvSpPr>
        <p:spPr>
          <a:xfrm>
            <a:off x="3978140" y="12"/>
            <a:ext cx="3043343" cy="465455"/>
          </a:xfrm>
          <a:prstGeom prst="rect">
            <a:avLst/>
          </a:prstGeom>
        </p:spPr>
        <p:txBody>
          <a:bodyPr vert="horz" lIns="93543" tIns="46771" rIns="93543" bIns="46771" rtlCol="0"/>
          <a:lstStyle>
            <a:lvl1pPr algn="r">
              <a:defRPr sz="1200"/>
            </a:lvl1pPr>
          </a:lstStyle>
          <a:p>
            <a:fld id="{F8FEFD75-26D2-401A-B9EB-F9840E7700D5}" type="datetimeFigureOut">
              <a:rPr lang="en-US" smtClean="0"/>
              <a:t>1/8/2025</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543" tIns="46771" rIns="93543" bIns="46771" rtlCol="0" anchor="ctr"/>
          <a:lstStyle/>
          <a:p>
            <a:endParaRPr lang="en-US"/>
          </a:p>
        </p:txBody>
      </p:sp>
      <p:sp>
        <p:nvSpPr>
          <p:cNvPr id="5" name="Notes Placeholder 4"/>
          <p:cNvSpPr>
            <a:spLocks noGrp="1"/>
          </p:cNvSpPr>
          <p:nvPr>
            <p:ph type="body" sz="quarter" idx="3"/>
          </p:nvPr>
        </p:nvSpPr>
        <p:spPr>
          <a:xfrm>
            <a:off x="702310" y="4421834"/>
            <a:ext cx="5618480" cy="4189095"/>
          </a:xfrm>
          <a:prstGeom prst="rect">
            <a:avLst/>
          </a:prstGeom>
        </p:spPr>
        <p:txBody>
          <a:bodyPr vert="horz" lIns="93543" tIns="46771" rIns="93543" bIns="467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8" y="8842045"/>
            <a:ext cx="3043343" cy="465455"/>
          </a:xfrm>
          <a:prstGeom prst="rect">
            <a:avLst/>
          </a:prstGeom>
        </p:spPr>
        <p:txBody>
          <a:bodyPr vert="horz" lIns="93543" tIns="46771" rIns="93543" bIns="46771" rtlCol="0" anchor="b"/>
          <a:lstStyle>
            <a:lvl1pPr algn="l">
              <a:defRPr sz="1200"/>
            </a:lvl1pPr>
          </a:lstStyle>
          <a:p>
            <a:endParaRPr lang="en-US"/>
          </a:p>
        </p:txBody>
      </p:sp>
      <p:sp>
        <p:nvSpPr>
          <p:cNvPr id="7" name="Slide Number Placeholder 6"/>
          <p:cNvSpPr>
            <a:spLocks noGrp="1"/>
          </p:cNvSpPr>
          <p:nvPr>
            <p:ph type="sldNum" sz="quarter" idx="5"/>
          </p:nvPr>
        </p:nvSpPr>
        <p:spPr>
          <a:xfrm>
            <a:off x="3978140" y="8842045"/>
            <a:ext cx="3043343" cy="465455"/>
          </a:xfrm>
          <a:prstGeom prst="rect">
            <a:avLst/>
          </a:prstGeom>
        </p:spPr>
        <p:txBody>
          <a:bodyPr vert="horz" lIns="93543" tIns="46771" rIns="93543" bIns="46771" rtlCol="0" anchor="b"/>
          <a:lstStyle>
            <a:lvl1pPr algn="r">
              <a:defRPr sz="1200"/>
            </a:lvl1pPr>
          </a:lstStyle>
          <a:p>
            <a:fld id="{159798A7-8C63-4C29-9B37-38FC59F229EA}" type="slidenum">
              <a:rPr lang="en-US" smtClean="0"/>
              <a:t>‹#›</a:t>
            </a:fld>
            <a:endParaRPr lang="en-US"/>
          </a:p>
        </p:txBody>
      </p:sp>
    </p:spTree>
    <p:extLst>
      <p:ext uri="{BB962C8B-B14F-4D97-AF65-F5344CB8AC3E}">
        <p14:creationId xmlns:p14="http://schemas.microsoft.com/office/powerpoint/2010/main" val="3730004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1</a:t>
            </a:fld>
            <a:endParaRPr lang="en-US"/>
          </a:p>
        </p:txBody>
      </p:sp>
    </p:spTree>
    <p:extLst>
      <p:ext uri="{BB962C8B-B14F-4D97-AF65-F5344CB8AC3E}">
        <p14:creationId xmlns:p14="http://schemas.microsoft.com/office/powerpoint/2010/main" val="29844437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10</a:t>
            </a:fld>
            <a:endParaRPr lang="en-US"/>
          </a:p>
        </p:txBody>
      </p:sp>
    </p:spTree>
    <p:extLst>
      <p:ext uri="{BB962C8B-B14F-4D97-AF65-F5344CB8AC3E}">
        <p14:creationId xmlns:p14="http://schemas.microsoft.com/office/powerpoint/2010/main" val="33897531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11</a:t>
            </a:fld>
            <a:endParaRPr lang="en-US"/>
          </a:p>
        </p:txBody>
      </p:sp>
    </p:spTree>
    <p:extLst>
      <p:ext uri="{BB962C8B-B14F-4D97-AF65-F5344CB8AC3E}">
        <p14:creationId xmlns:p14="http://schemas.microsoft.com/office/powerpoint/2010/main" val="395203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12</a:t>
            </a:fld>
            <a:endParaRPr lang="en-US"/>
          </a:p>
        </p:txBody>
      </p:sp>
    </p:spTree>
    <p:extLst>
      <p:ext uri="{BB962C8B-B14F-4D97-AF65-F5344CB8AC3E}">
        <p14:creationId xmlns:p14="http://schemas.microsoft.com/office/powerpoint/2010/main" val="807228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13</a:t>
            </a:fld>
            <a:endParaRPr lang="en-US"/>
          </a:p>
        </p:txBody>
      </p:sp>
    </p:spTree>
    <p:extLst>
      <p:ext uri="{BB962C8B-B14F-4D97-AF65-F5344CB8AC3E}">
        <p14:creationId xmlns:p14="http://schemas.microsoft.com/office/powerpoint/2010/main" val="896459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14</a:t>
            </a:fld>
            <a:endParaRPr lang="en-US"/>
          </a:p>
        </p:txBody>
      </p:sp>
    </p:spTree>
    <p:extLst>
      <p:ext uri="{BB962C8B-B14F-4D97-AF65-F5344CB8AC3E}">
        <p14:creationId xmlns:p14="http://schemas.microsoft.com/office/powerpoint/2010/main" val="38343075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15</a:t>
            </a:fld>
            <a:endParaRPr lang="en-US"/>
          </a:p>
        </p:txBody>
      </p:sp>
    </p:spTree>
    <p:extLst>
      <p:ext uri="{BB962C8B-B14F-4D97-AF65-F5344CB8AC3E}">
        <p14:creationId xmlns:p14="http://schemas.microsoft.com/office/powerpoint/2010/main" val="4100558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16</a:t>
            </a:fld>
            <a:endParaRPr lang="en-US"/>
          </a:p>
        </p:txBody>
      </p:sp>
    </p:spTree>
    <p:extLst>
      <p:ext uri="{BB962C8B-B14F-4D97-AF65-F5344CB8AC3E}">
        <p14:creationId xmlns:p14="http://schemas.microsoft.com/office/powerpoint/2010/main" val="15406668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17</a:t>
            </a:fld>
            <a:endParaRPr lang="en-US"/>
          </a:p>
        </p:txBody>
      </p:sp>
    </p:spTree>
    <p:extLst>
      <p:ext uri="{BB962C8B-B14F-4D97-AF65-F5344CB8AC3E}">
        <p14:creationId xmlns:p14="http://schemas.microsoft.com/office/powerpoint/2010/main" val="3622398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18</a:t>
            </a:fld>
            <a:endParaRPr lang="en-US"/>
          </a:p>
        </p:txBody>
      </p:sp>
    </p:spTree>
    <p:extLst>
      <p:ext uri="{BB962C8B-B14F-4D97-AF65-F5344CB8AC3E}">
        <p14:creationId xmlns:p14="http://schemas.microsoft.com/office/powerpoint/2010/main" val="34898705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19</a:t>
            </a:fld>
            <a:endParaRPr lang="en-US"/>
          </a:p>
        </p:txBody>
      </p:sp>
    </p:spTree>
    <p:extLst>
      <p:ext uri="{BB962C8B-B14F-4D97-AF65-F5344CB8AC3E}">
        <p14:creationId xmlns:p14="http://schemas.microsoft.com/office/powerpoint/2010/main" val="4250007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a:t>
            </a:fld>
            <a:endParaRPr lang="en-US"/>
          </a:p>
        </p:txBody>
      </p:sp>
    </p:spTree>
    <p:extLst>
      <p:ext uri="{BB962C8B-B14F-4D97-AF65-F5344CB8AC3E}">
        <p14:creationId xmlns:p14="http://schemas.microsoft.com/office/powerpoint/2010/main" val="2422559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20</a:t>
            </a:fld>
            <a:endParaRPr lang="en-US"/>
          </a:p>
        </p:txBody>
      </p:sp>
    </p:spTree>
    <p:extLst>
      <p:ext uri="{BB962C8B-B14F-4D97-AF65-F5344CB8AC3E}">
        <p14:creationId xmlns:p14="http://schemas.microsoft.com/office/powerpoint/2010/main" val="250156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21</a:t>
            </a:fld>
            <a:endParaRPr lang="en-US"/>
          </a:p>
        </p:txBody>
      </p:sp>
    </p:spTree>
    <p:extLst>
      <p:ext uri="{BB962C8B-B14F-4D97-AF65-F5344CB8AC3E}">
        <p14:creationId xmlns:p14="http://schemas.microsoft.com/office/powerpoint/2010/main" val="2078328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22</a:t>
            </a:fld>
            <a:endParaRPr lang="en-US"/>
          </a:p>
        </p:txBody>
      </p:sp>
    </p:spTree>
    <p:extLst>
      <p:ext uri="{BB962C8B-B14F-4D97-AF65-F5344CB8AC3E}">
        <p14:creationId xmlns:p14="http://schemas.microsoft.com/office/powerpoint/2010/main" val="7211857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23</a:t>
            </a:fld>
            <a:endParaRPr lang="en-US"/>
          </a:p>
        </p:txBody>
      </p:sp>
    </p:spTree>
    <p:extLst>
      <p:ext uri="{BB962C8B-B14F-4D97-AF65-F5344CB8AC3E}">
        <p14:creationId xmlns:p14="http://schemas.microsoft.com/office/powerpoint/2010/main" val="29835836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24</a:t>
            </a:fld>
            <a:endParaRPr lang="en-US"/>
          </a:p>
        </p:txBody>
      </p:sp>
    </p:spTree>
    <p:extLst>
      <p:ext uri="{BB962C8B-B14F-4D97-AF65-F5344CB8AC3E}">
        <p14:creationId xmlns:p14="http://schemas.microsoft.com/office/powerpoint/2010/main" val="30858901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25</a:t>
            </a:fld>
            <a:endParaRPr lang="en-US"/>
          </a:p>
        </p:txBody>
      </p:sp>
    </p:spTree>
    <p:extLst>
      <p:ext uri="{BB962C8B-B14F-4D97-AF65-F5344CB8AC3E}">
        <p14:creationId xmlns:p14="http://schemas.microsoft.com/office/powerpoint/2010/main" val="2906120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26</a:t>
            </a:fld>
            <a:endParaRPr lang="en-US"/>
          </a:p>
        </p:txBody>
      </p:sp>
    </p:spTree>
    <p:extLst>
      <p:ext uri="{BB962C8B-B14F-4D97-AF65-F5344CB8AC3E}">
        <p14:creationId xmlns:p14="http://schemas.microsoft.com/office/powerpoint/2010/main" val="4808258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27</a:t>
            </a:fld>
            <a:endParaRPr lang="en-US"/>
          </a:p>
        </p:txBody>
      </p:sp>
    </p:spTree>
    <p:extLst>
      <p:ext uri="{BB962C8B-B14F-4D97-AF65-F5344CB8AC3E}">
        <p14:creationId xmlns:p14="http://schemas.microsoft.com/office/powerpoint/2010/main" val="17484599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3</a:t>
            </a:fld>
            <a:endParaRPr lang="en-US"/>
          </a:p>
        </p:txBody>
      </p:sp>
    </p:spTree>
    <p:extLst>
      <p:ext uri="{BB962C8B-B14F-4D97-AF65-F5344CB8AC3E}">
        <p14:creationId xmlns:p14="http://schemas.microsoft.com/office/powerpoint/2010/main" val="1156972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25" y="711200"/>
            <a:ext cx="4740275" cy="35544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4</a:t>
            </a:fld>
            <a:endParaRPr lang="en-US"/>
          </a:p>
        </p:txBody>
      </p:sp>
    </p:spTree>
    <p:extLst>
      <p:ext uri="{BB962C8B-B14F-4D97-AF65-F5344CB8AC3E}">
        <p14:creationId xmlns:p14="http://schemas.microsoft.com/office/powerpoint/2010/main" val="851890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25" y="711200"/>
            <a:ext cx="4740275" cy="35544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5</a:t>
            </a:fld>
            <a:endParaRPr lang="en-US"/>
          </a:p>
        </p:txBody>
      </p:sp>
    </p:spTree>
    <p:extLst>
      <p:ext uri="{BB962C8B-B14F-4D97-AF65-F5344CB8AC3E}">
        <p14:creationId xmlns:p14="http://schemas.microsoft.com/office/powerpoint/2010/main" val="41487084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0625" y="711200"/>
            <a:ext cx="4740275" cy="35544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6</a:t>
            </a:fld>
            <a:endParaRPr lang="en-US"/>
          </a:p>
        </p:txBody>
      </p:sp>
    </p:spTree>
    <p:extLst>
      <p:ext uri="{BB962C8B-B14F-4D97-AF65-F5344CB8AC3E}">
        <p14:creationId xmlns:p14="http://schemas.microsoft.com/office/powerpoint/2010/main" val="3630394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798A7-8C63-4C29-9B37-38FC59F229EA}" type="slidenum">
              <a:rPr lang="en-US" smtClean="0"/>
              <a:t>7</a:t>
            </a:fld>
            <a:endParaRPr lang="en-US"/>
          </a:p>
        </p:txBody>
      </p:sp>
    </p:spTree>
    <p:extLst>
      <p:ext uri="{BB962C8B-B14F-4D97-AF65-F5344CB8AC3E}">
        <p14:creationId xmlns:p14="http://schemas.microsoft.com/office/powerpoint/2010/main" val="34733471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8</a:t>
            </a:fld>
            <a:endParaRPr lang="en-US"/>
          </a:p>
        </p:txBody>
      </p:sp>
    </p:spTree>
    <p:extLst>
      <p:ext uri="{BB962C8B-B14F-4D97-AF65-F5344CB8AC3E}">
        <p14:creationId xmlns:p14="http://schemas.microsoft.com/office/powerpoint/2010/main" val="2251327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59798A7-8C63-4C29-9B37-38FC59F229EA}" type="slidenum">
              <a:rPr lang="en-US" smtClean="0"/>
              <a:t>9</a:t>
            </a:fld>
            <a:endParaRPr lang="en-US"/>
          </a:p>
        </p:txBody>
      </p:sp>
    </p:spTree>
    <p:extLst>
      <p:ext uri="{BB962C8B-B14F-4D97-AF65-F5344CB8AC3E}">
        <p14:creationId xmlns:p14="http://schemas.microsoft.com/office/powerpoint/2010/main" val="1037919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7213577" y="5080002"/>
            <a:ext cx="4978425"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4" name="Rectangle 23"/>
          <p:cNvSpPr/>
          <p:nvPr/>
        </p:nvSpPr>
        <p:spPr>
          <a:xfrm flipV="1">
            <a:off x="7213601" y="5196013"/>
            <a:ext cx="4978402" cy="256032"/>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5" name="Rectangle 24"/>
          <p:cNvSpPr/>
          <p:nvPr/>
        </p:nvSpPr>
        <p:spPr>
          <a:xfrm flipV="1">
            <a:off x="7213601" y="5486889"/>
            <a:ext cx="4978402"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6" name="Rectangle 25"/>
          <p:cNvSpPr/>
          <p:nvPr/>
        </p:nvSpPr>
        <p:spPr>
          <a:xfrm flipV="1">
            <a:off x="7213600" y="5552537"/>
            <a:ext cx="2621280" cy="24384"/>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7" name="Rectangle 26"/>
          <p:cNvSpPr/>
          <p:nvPr/>
        </p:nvSpPr>
        <p:spPr>
          <a:xfrm flipV="1">
            <a:off x="7213600" y="5599429"/>
            <a:ext cx="2621280" cy="12192"/>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0" name="Rounded Rectangle 29"/>
          <p:cNvSpPr/>
          <p:nvPr/>
        </p:nvSpPr>
        <p:spPr bwMode="white">
          <a:xfrm>
            <a:off x="7213600" y="5283200"/>
            <a:ext cx="408432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1" name="Rounded Rectangle 30"/>
          <p:cNvSpPr/>
          <p:nvPr/>
        </p:nvSpPr>
        <p:spPr bwMode="white">
          <a:xfrm>
            <a:off x="9835342" y="5414644"/>
            <a:ext cx="213360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a:off x="2" y="4866216"/>
            <a:ext cx="12192000" cy="32556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1" y="4900705"/>
            <a:ext cx="12192002" cy="18756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flipV="1">
            <a:off x="8552069" y="4857454"/>
            <a:ext cx="3639934" cy="331243"/>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a:xfrm>
            <a:off x="0" y="0"/>
            <a:ext cx="12192000" cy="49356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Title 7"/>
          <p:cNvSpPr>
            <a:spLocks noGrp="1"/>
          </p:cNvSpPr>
          <p:nvPr>
            <p:ph type="ctrTitle"/>
          </p:nvPr>
        </p:nvSpPr>
        <p:spPr>
          <a:xfrm>
            <a:off x="609600" y="3202518"/>
            <a:ext cx="11277600" cy="1960033"/>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609600" y="5199917"/>
            <a:ext cx="6604000" cy="23368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8940800" y="5608320"/>
            <a:ext cx="1280160" cy="609600"/>
          </a:xfrm>
        </p:spPr>
        <p:txBody>
          <a:bodyPr/>
          <a:lstStyle/>
          <a:p>
            <a:fld id="{23DBFA00-B880-44BC-BB97-BBA42F12B2A5}" type="datetime1">
              <a:rPr lang="en-US" smtClean="0"/>
              <a:t>1/8/2025</a:t>
            </a:fld>
            <a:endParaRPr lang="en-US"/>
          </a:p>
        </p:txBody>
      </p:sp>
      <p:sp>
        <p:nvSpPr>
          <p:cNvPr id="17" name="Footer Placeholder 16"/>
          <p:cNvSpPr>
            <a:spLocks noGrp="1"/>
          </p:cNvSpPr>
          <p:nvPr>
            <p:ph type="ftr" sz="quarter" idx="11"/>
          </p:nvPr>
        </p:nvSpPr>
        <p:spPr>
          <a:xfrm>
            <a:off x="7213600" y="5607051"/>
            <a:ext cx="1727200" cy="609600"/>
          </a:xfrm>
        </p:spPr>
        <p:txBody>
          <a:bodyPr/>
          <a:lstStyle/>
          <a:p>
            <a:endParaRPr lang="en-US"/>
          </a:p>
        </p:txBody>
      </p:sp>
      <p:sp>
        <p:nvSpPr>
          <p:cNvPr id="29" name="Slide Number Placeholder 28"/>
          <p:cNvSpPr>
            <a:spLocks noGrp="1"/>
          </p:cNvSpPr>
          <p:nvPr>
            <p:ph type="sldNum" sz="quarter" idx="12"/>
          </p:nvPr>
        </p:nvSpPr>
        <p:spPr>
          <a:xfrm>
            <a:off x="11093451" y="1515"/>
            <a:ext cx="996949" cy="487680"/>
          </a:xfrm>
        </p:spPr>
        <p:txBody>
          <a:bodyPr/>
          <a:lstStyle>
            <a:lvl1pPr algn="r">
              <a:defRPr sz="1800">
                <a:solidFill>
                  <a:schemeClr val="bg1"/>
                </a:solidFill>
              </a:defRPr>
            </a:lvl1pPr>
          </a:lstStyle>
          <a:p>
            <a:fld id="{B0E8B226-6835-4B73-BE25-E2BA98F2C3C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F110307-6295-4F1B-9E96-B14B70CC35F0}" type="datetime1">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1524000"/>
            <a:ext cx="2540000" cy="73152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1524000"/>
            <a:ext cx="8331200" cy="73152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5E659E6-5F31-44D2-BC53-E178AF1B66FD}" type="datetime1">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8DE478E-4841-4927-BD86-86770A4D0655}" type="datetime1">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2641601"/>
            <a:ext cx="10363200" cy="1816100"/>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963084" y="4489452"/>
            <a:ext cx="10363200" cy="2012949"/>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4C6E33A-084F-4217-B08F-5D41D4A7E659}" type="datetime1">
              <a:rPr lang="en-US" smtClean="0"/>
              <a:t>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2999234"/>
            <a:ext cx="538480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2999234"/>
            <a:ext cx="5384800" cy="6034617"/>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B2C6885-359B-4DE0-B728-3A7AE6EA4B57}" type="datetime1">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524000"/>
            <a:ext cx="11176000" cy="1426464"/>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508000" y="2993293"/>
            <a:ext cx="5388864"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294968" y="2993293"/>
            <a:ext cx="5389033" cy="6096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8000" y="3611359"/>
            <a:ext cx="5388864"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291075" y="3611359"/>
            <a:ext cx="5389033" cy="51816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CB7AA336-BA3F-493E-B0FC-3B5A1B4E53A5}" type="datetime1">
              <a:rPr lang="en-US" smtClean="0"/>
              <a:t>1/8/2025</a:t>
            </a:fld>
            <a:endParaRPr lang="en-US"/>
          </a:p>
        </p:txBody>
      </p:sp>
      <p:sp>
        <p:nvSpPr>
          <p:cNvPr id="27" name="Slide Number Placeholder 26"/>
          <p:cNvSpPr>
            <a:spLocks noGrp="1"/>
          </p:cNvSpPr>
          <p:nvPr>
            <p:ph type="sldNum" sz="quarter" idx="11"/>
          </p:nvPr>
        </p:nvSpPr>
        <p:spPr/>
        <p:txBody>
          <a:bodyPr rtlCol="0"/>
          <a:lstStyle/>
          <a:p>
            <a:fld id="{B0E8B226-6835-4B73-BE25-E2BA98F2C3C2}"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0"/>
            <a:ext cx="10972800" cy="1426464"/>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8778240" y="816864"/>
            <a:ext cx="1276352" cy="609600"/>
          </a:xfrm>
        </p:spPr>
        <p:txBody>
          <a:bodyPr/>
          <a:lstStyle/>
          <a:p>
            <a:fld id="{DB85AE43-205C-4805-A59F-C4891558CAEA}" type="datetime1">
              <a:rPr lang="en-US" smtClean="0"/>
              <a:t>1/8/2025</a:t>
            </a:fld>
            <a:endParaRPr lang="en-US"/>
          </a:p>
        </p:txBody>
      </p:sp>
      <p:sp>
        <p:nvSpPr>
          <p:cNvPr id="4" name="Footer Placeholder 3"/>
          <p:cNvSpPr>
            <a:spLocks noGrp="1"/>
          </p:cNvSpPr>
          <p:nvPr>
            <p:ph type="ftr" sz="quarter" idx="11"/>
          </p:nvPr>
        </p:nvSpPr>
        <p:spPr>
          <a:xfrm>
            <a:off x="7010400" y="816864"/>
            <a:ext cx="1767840" cy="609600"/>
          </a:xfrm>
        </p:spPr>
        <p:txBody>
          <a:bodyPr/>
          <a:lstStyle/>
          <a:p>
            <a:endParaRPr lang="en-US"/>
          </a:p>
        </p:txBody>
      </p:sp>
      <p:sp>
        <p:nvSpPr>
          <p:cNvPr id="5" name="Slide Number Placeholder 4"/>
          <p:cNvSpPr>
            <a:spLocks noGrp="1"/>
          </p:cNvSpPr>
          <p:nvPr>
            <p:ph type="sldNum" sz="quarter" idx="12"/>
          </p:nvPr>
        </p:nvSpPr>
        <p:spPr>
          <a:xfrm>
            <a:off x="10899648" y="3029"/>
            <a:ext cx="1016000" cy="487680"/>
          </a:xfrm>
        </p:spPr>
        <p:txBody>
          <a:bodyPr/>
          <a:lstStyle/>
          <a:p>
            <a:fld id="{B0E8B226-6835-4B73-BE25-E2BA98F2C3C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663032-FC0A-4826-B7C2-7954B875D324}" type="datetime1">
              <a:rPr lang="en-US" smtClean="0"/>
              <a:t>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37995" y="1469293"/>
            <a:ext cx="4511040" cy="1170432"/>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7137995" y="2680969"/>
            <a:ext cx="4511040" cy="615696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03200" y="1035049"/>
            <a:ext cx="6803136" cy="780288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AA31B897-1D5C-4539-986A-9D3F4D4083A8}" type="datetime1">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478882"/>
            <a:ext cx="782404" cy="6242183"/>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538228" y="1524000"/>
            <a:ext cx="6096000" cy="6096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p>
        </p:txBody>
      </p:sp>
      <p:sp>
        <p:nvSpPr>
          <p:cNvPr id="4" name="Text Placeholder 3"/>
          <p:cNvSpPr>
            <a:spLocks noGrp="1"/>
          </p:cNvSpPr>
          <p:nvPr>
            <p:ph type="body" sz="half" idx="2"/>
          </p:nvPr>
        </p:nvSpPr>
        <p:spPr>
          <a:xfrm>
            <a:off x="8117924" y="4365746"/>
            <a:ext cx="3454400" cy="335531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6A180E7-45D3-41E2-9AC7-C8FAB00CD8CE}" type="datetime1">
              <a:rPr lang="en-US" smtClean="0"/>
              <a:t>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E8B226-6835-4B73-BE25-E2BA98F2C3C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2" y="489092"/>
            <a:ext cx="12192000" cy="112543"/>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9" name="Rectangle 28"/>
          <p:cNvSpPr/>
          <p:nvPr/>
        </p:nvSpPr>
        <p:spPr>
          <a:xfrm>
            <a:off x="0" y="-1"/>
            <a:ext cx="12192000" cy="414217"/>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0" name="Rectangle 29"/>
          <p:cNvSpPr/>
          <p:nvPr/>
        </p:nvSpPr>
        <p:spPr>
          <a:xfrm>
            <a:off x="1" y="411037"/>
            <a:ext cx="12192002" cy="12192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1" name="Rectangle 30"/>
          <p:cNvSpPr/>
          <p:nvPr/>
        </p:nvSpPr>
        <p:spPr>
          <a:xfrm flipV="1">
            <a:off x="7213577" y="480330"/>
            <a:ext cx="4978425" cy="121449"/>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2" name="Rectangle 31"/>
          <p:cNvSpPr/>
          <p:nvPr/>
        </p:nvSpPr>
        <p:spPr>
          <a:xfrm flipV="1">
            <a:off x="7213601" y="586818"/>
            <a:ext cx="4978402" cy="24004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3" name="Rounded Rectangle 32"/>
          <p:cNvSpPr/>
          <p:nvPr/>
        </p:nvSpPr>
        <p:spPr bwMode="white">
          <a:xfrm>
            <a:off x="7209785" y="663339"/>
            <a:ext cx="408432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34" name="Rounded Rectangle 33"/>
          <p:cNvSpPr/>
          <p:nvPr/>
        </p:nvSpPr>
        <p:spPr bwMode="white">
          <a:xfrm>
            <a:off x="9831529" y="785257"/>
            <a:ext cx="2133600" cy="4876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5" name="Rectangle 34"/>
          <p:cNvSpPr/>
          <p:nvPr/>
        </p:nvSpPr>
        <p:spPr bwMode="invGray">
          <a:xfrm>
            <a:off x="12113287" y="-2668"/>
            <a:ext cx="76836"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6" name="Rectangle 35"/>
          <p:cNvSpPr/>
          <p:nvPr/>
        </p:nvSpPr>
        <p:spPr bwMode="invGray">
          <a:xfrm>
            <a:off x="12059308" y="-2668"/>
            <a:ext cx="36576" cy="829056"/>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7" name="Rectangle 36"/>
          <p:cNvSpPr/>
          <p:nvPr/>
        </p:nvSpPr>
        <p:spPr bwMode="invGray">
          <a:xfrm>
            <a:off x="12033904" y="-2668"/>
            <a:ext cx="12192" cy="829056"/>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8" name="Rectangle 37"/>
          <p:cNvSpPr/>
          <p:nvPr/>
        </p:nvSpPr>
        <p:spPr bwMode="invGray">
          <a:xfrm>
            <a:off x="11967230" y="-2668"/>
            <a:ext cx="36576" cy="829056"/>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39" name="Rectangle 38"/>
          <p:cNvSpPr/>
          <p:nvPr/>
        </p:nvSpPr>
        <p:spPr bwMode="invGray">
          <a:xfrm>
            <a:off x="11887570" y="507"/>
            <a:ext cx="73152" cy="7802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0" name="Rectangle 39"/>
          <p:cNvSpPr/>
          <p:nvPr/>
        </p:nvSpPr>
        <p:spPr bwMode="invGray">
          <a:xfrm>
            <a:off x="11831300" y="507"/>
            <a:ext cx="12192" cy="7802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22" name="Title Placeholder 21"/>
          <p:cNvSpPr>
            <a:spLocks noGrp="1"/>
          </p:cNvSpPr>
          <p:nvPr>
            <p:ph type="title"/>
          </p:nvPr>
        </p:nvSpPr>
        <p:spPr>
          <a:xfrm>
            <a:off x="609600" y="1524000"/>
            <a:ext cx="10972800" cy="14224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09600" y="2999232"/>
            <a:ext cx="10972800" cy="5766816"/>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8782048" y="816864"/>
            <a:ext cx="1276352" cy="609600"/>
          </a:xfrm>
          <a:prstGeom prst="rect">
            <a:avLst/>
          </a:prstGeom>
        </p:spPr>
        <p:txBody>
          <a:bodyPr vert="horz"/>
          <a:lstStyle>
            <a:lvl1pPr algn="l" eaLnBrk="1" latinLnBrk="0" hangingPunct="1">
              <a:defRPr kumimoji="0" sz="800">
                <a:solidFill>
                  <a:schemeClr val="accent2"/>
                </a:solidFill>
              </a:defRPr>
            </a:lvl1pPr>
          </a:lstStyle>
          <a:p>
            <a:fld id="{DA35568D-A440-445F-BAB6-59762A335E75}" type="datetime1">
              <a:rPr lang="en-US" smtClean="0"/>
              <a:t>1/8/2025</a:t>
            </a:fld>
            <a:endParaRPr lang="en-US"/>
          </a:p>
        </p:txBody>
      </p:sp>
      <p:sp>
        <p:nvSpPr>
          <p:cNvPr id="3" name="Footer Placeholder 2"/>
          <p:cNvSpPr>
            <a:spLocks noGrp="1"/>
          </p:cNvSpPr>
          <p:nvPr>
            <p:ph type="ftr" sz="quarter" idx="3"/>
          </p:nvPr>
        </p:nvSpPr>
        <p:spPr>
          <a:xfrm>
            <a:off x="7010400" y="816864"/>
            <a:ext cx="1767840" cy="6096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10899648" y="3029"/>
            <a:ext cx="1016000" cy="487680"/>
          </a:xfrm>
          <a:prstGeom prst="rect">
            <a:avLst/>
          </a:prstGeom>
        </p:spPr>
        <p:txBody>
          <a:bodyPr vert="horz" anchor="b"/>
          <a:lstStyle>
            <a:lvl1pPr algn="r" eaLnBrk="1" latinLnBrk="0" hangingPunct="1">
              <a:defRPr kumimoji="0" sz="1800">
                <a:solidFill>
                  <a:srgbClr val="FFFFFF"/>
                </a:solidFill>
              </a:defRPr>
            </a:lvl1pPr>
          </a:lstStyle>
          <a:p>
            <a:fld id="{B0E8B226-6835-4B73-BE25-E2BA98F2C3C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22.pn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mailto:jrank@qac.or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s://qac.org/584/Accounting-Section" TargetMode="External"/><Relationship Id="rId5" Type="http://schemas.openxmlformats.org/officeDocument/2006/relationships/hyperlink" Target="https://qac.org/587/Budget-Section" TargetMode="External"/><Relationship Id="rId4" Type="http://schemas.openxmlformats.org/officeDocument/2006/relationships/hyperlink" Target="https://qac.org/417/Budget-Finance"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19400" y="1066800"/>
            <a:ext cx="5486400" cy="2336800"/>
          </a:xfrm>
        </p:spPr>
        <p:txBody>
          <a:bodyPr>
            <a:normAutofit/>
          </a:bodyPr>
          <a:lstStyle/>
          <a:p>
            <a:endParaRPr lang="en-US" sz="3200">
              <a:solidFill>
                <a:schemeClr val="bg1"/>
              </a:solidFill>
            </a:endParaRPr>
          </a:p>
          <a:p>
            <a:r>
              <a:rPr lang="en-US" sz="3200">
                <a:solidFill>
                  <a:schemeClr val="bg1"/>
                </a:solidFill>
              </a:rPr>
              <a:t>Queen Anne’s County</a:t>
            </a:r>
          </a:p>
          <a:p>
            <a:r>
              <a:rPr lang="en-US" sz="3200">
                <a:solidFill>
                  <a:schemeClr val="bg1"/>
                </a:solidFill>
              </a:rPr>
              <a:t>Fiscal Foundation &amp; Future</a:t>
            </a:r>
          </a:p>
          <a:p>
            <a:r>
              <a:rPr lang="en-US" sz="3200">
                <a:solidFill>
                  <a:schemeClr val="bg1"/>
                </a:solidFill>
              </a:rPr>
              <a:t>January 9, 2025</a:t>
            </a:r>
          </a:p>
        </p:txBody>
      </p:sp>
      <p:sp>
        <p:nvSpPr>
          <p:cNvPr id="5" name="Slide Number Placeholder 4"/>
          <p:cNvSpPr>
            <a:spLocks noGrp="1"/>
          </p:cNvSpPr>
          <p:nvPr>
            <p:ph type="sldNum" sz="quarter" idx="12"/>
          </p:nvPr>
        </p:nvSpPr>
        <p:spPr/>
        <p:txBody>
          <a:bodyPr/>
          <a:lstStyle/>
          <a:p>
            <a:fld id="{B0E8B226-6835-4B73-BE25-E2BA98F2C3C2}" type="slidenum">
              <a:rPr lang="en-US" smtClean="0"/>
              <a:t>1</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401" y="5257801"/>
            <a:ext cx="2449285" cy="2667000"/>
          </a:xfrm>
          <a:prstGeom prst="rect">
            <a:avLst/>
          </a:prstGeom>
        </p:spPr>
      </p:pic>
      <p:sp>
        <p:nvSpPr>
          <p:cNvPr id="2" name="TextBox 1">
            <a:extLst>
              <a:ext uri="{FF2B5EF4-FFF2-40B4-BE49-F238E27FC236}">
                <a16:creationId xmlns:a16="http://schemas.microsoft.com/office/drawing/2014/main" id="{9F7DB225-DD7C-4FB0-A94D-D5E17D0EC66D}"/>
              </a:ext>
            </a:extLst>
          </p:cNvPr>
          <p:cNvSpPr txBox="1"/>
          <p:nvPr/>
        </p:nvSpPr>
        <p:spPr>
          <a:xfrm>
            <a:off x="5268686" y="6477001"/>
            <a:ext cx="4103915" cy="2462213"/>
          </a:xfrm>
          <a:prstGeom prst="rect">
            <a:avLst/>
          </a:prstGeom>
          <a:noFill/>
        </p:spPr>
        <p:txBody>
          <a:bodyPr wrap="square" rtlCol="0">
            <a:spAutoFit/>
          </a:bodyPr>
          <a:lstStyle/>
          <a:p>
            <a:pPr algn="r"/>
            <a:r>
              <a:rPr lang="en-US" b="1"/>
              <a:t>Board of County Commissioners</a:t>
            </a:r>
          </a:p>
          <a:p>
            <a:endParaRPr lang="en-US" sz="1000"/>
          </a:p>
          <a:p>
            <a:pPr algn="r"/>
            <a:r>
              <a:rPr lang="en-US"/>
              <a:t>James J. Moran, At Large</a:t>
            </a:r>
          </a:p>
          <a:p>
            <a:pPr algn="r"/>
            <a:r>
              <a:rPr lang="en-US"/>
              <a:t>Jack N. Wilson, District 1</a:t>
            </a:r>
          </a:p>
          <a:p>
            <a:pPr algn="r"/>
            <a:r>
              <a:rPr lang="en-US"/>
              <a:t>J. Patrick McLaughlin, District 2</a:t>
            </a:r>
          </a:p>
          <a:p>
            <a:pPr algn="r"/>
            <a:r>
              <a:rPr lang="en-US"/>
              <a:t>Philip L. Dumenil, District 3</a:t>
            </a:r>
          </a:p>
          <a:p>
            <a:pPr algn="r"/>
            <a:r>
              <a:rPr lang="en-US"/>
              <a:t>Christopher M. Corchiarino, District 4</a:t>
            </a:r>
          </a:p>
          <a:p>
            <a:endParaRPr lang="en-US"/>
          </a:p>
          <a:p>
            <a:endParaRPr lang="en-US"/>
          </a:p>
        </p:txBody>
      </p:sp>
    </p:spTree>
    <p:extLst>
      <p:ext uri="{BB962C8B-B14F-4D97-AF65-F5344CB8AC3E}">
        <p14:creationId xmlns:p14="http://schemas.microsoft.com/office/powerpoint/2010/main" val="733212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35202"/>
            <a:ext cx="5829300" cy="3962401"/>
          </a:xfrm>
        </p:spPr>
        <p:txBody>
          <a:bodyPr/>
          <a:lstStyle/>
          <a:p>
            <a:endParaRPr lang="en-US"/>
          </a:p>
        </p:txBody>
      </p:sp>
      <p:sp>
        <p:nvSpPr>
          <p:cNvPr id="3" name="Subtitle 2"/>
          <p:cNvSpPr>
            <a:spLocks noGrp="1"/>
          </p:cNvSpPr>
          <p:nvPr>
            <p:ph type="subTitle" idx="1"/>
          </p:nvPr>
        </p:nvSpPr>
        <p:spPr>
          <a:xfrm>
            <a:off x="2819399" y="1981200"/>
            <a:ext cx="5410201" cy="1219200"/>
          </a:xfrm>
        </p:spPr>
        <p:txBody>
          <a:bodyPr>
            <a:normAutofit fontScale="92500"/>
          </a:bodyPr>
          <a:lstStyle/>
          <a:p>
            <a:r>
              <a:rPr lang="en-US" sz="4400">
                <a:solidFill>
                  <a:schemeClr val="bg1"/>
                </a:solidFill>
              </a:rPr>
              <a:t>Where Are We Today?</a:t>
            </a:r>
          </a:p>
        </p:txBody>
      </p:sp>
      <p:sp>
        <p:nvSpPr>
          <p:cNvPr id="5" name="Slide Number Placeholder 4"/>
          <p:cNvSpPr>
            <a:spLocks noGrp="1"/>
          </p:cNvSpPr>
          <p:nvPr>
            <p:ph type="sldNum" sz="quarter" idx="12"/>
          </p:nvPr>
        </p:nvSpPr>
        <p:spPr/>
        <p:txBody>
          <a:bodyPr/>
          <a:lstStyle/>
          <a:p>
            <a:fld id="{B0E8B226-6835-4B73-BE25-E2BA98F2C3C2}" type="slidenum">
              <a:rPr lang="en-US" smtClean="0"/>
              <a:t>10</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9900" y="5573351"/>
            <a:ext cx="2476500" cy="2987041"/>
          </a:xfrm>
          <a:prstGeom prst="rect">
            <a:avLst/>
          </a:prstGeom>
        </p:spPr>
      </p:pic>
    </p:spTree>
    <p:extLst>
      <p:ext uri="{BB962C8B-B14F-4D97-AF65-F5344CB8AC3E}">
        <p14:creationId xmlns:p14="http://schemas.microsoft.com/office/powerpoint/2010/main" val="3152149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0572" y="817593"/>
            <a:ext cx="5730906" cy="1224844"/>
          </a:xfrm>
        </p:spPr>
        <p:txBody>
          <a:bodyPr>
            <a:normAutofit/>
          </a:bodyPr>
          <a:lstStyle/>
          <a:p>
            <a:r>
              <a:rPr lang="en-US" sz="2800"/>
              <a:t>Where Do Revenues Come From?</a:t>
            </a:r>
            <a:br>
              <a:rPr lang="en-US" sz="2800"/>
            </a:br>
            <a:r>
              <a:rPr lang="en-US" sz="2800"/>
              <a:t>Where Do We Spend?</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86058" y="718255"/>
            <a:ext cx="12845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11</a:t>
            </a:fld>
            <a:endParaRPr lang="en-US"/>
          </a:p>
        </p:txBody>
      </p:sp>
      <p:sp>
        <p:nvSpPr>
          <p:cNvPr id="6" name="TextBox 5">
            <a:extLst>
              <a:ext uri="{FF2B5EF4-FFF2-40B4-BE49-F238E27FC236}">
                <a16:creationId xmlns:a16="http://schemas.microsoft.com/office/drawing/2014/main" id="{D0AFD619-41AE-4B43-BE58-DBE7C9011645}"/>
              </a:ext>
            </a:extLst>
          </p:cNvPr>
          <p:cNvSpPr txBox="1"/>
          <p:nvPr/>
        </p:nvSpPr>
        <p:spPr>
          <a:xfrm>
            <a:off x="-5105400" y="2514601"/>
            <a:ext cx="2895600" cy="646331"/>
          </a:xfrm>
          <a:prstGeom prst="rect">
            <a:avLst/>
          </a:prstGeom>
          <a:noFill/>
        </p:spPr>
        <p:txBody>
          <a:bodyPr wrap="square" rtlCol="0">
            <a:spAutoFit/>
          </a:bodyPr>
          <a:lstStyle/>
          <a:p>
            <a:endParaRPr lang="en-US"/>
          </a:p>
          <a:p>
            <a:endParaRPr lang="en-US"/>
          </a:p>
        </p:txBody>
      </p:sp>
      <p:pic>
        <p:nvPicPr>
          <p:cNvPr id="8" name="Picture 7">
            <a:extLst>
              <a:ext uri="{FF2B5EF4-FFF2-40B4-BE49-F238E27FC236}">
                <a16:creationId xmlns:a16="http://schemas.microsoft.com/office/drawing/2014/main" id="{DDD1DAC0-C688-A4DA-D076-D523DD4B008E}"/>
              </a:ext>
            </a:extLst>
          </p:cNvPr>
          <p:cNvPicPr>
            <a:picLocks noChangeAspect="1"/>
          </p:cNvPicPr>
          <p:nvPr/>
        </p:nvPicPr>
        <p:blipFill>
          <a:blip r:embed="rId4"/>
          <a:stretch>
            <a:fillRect/>
          </a:stretch>
        </p:blipFill>
        <p:spPr>
          <a:xfrm>
            <a:off x="6721337" y="1452024"/>
            <a:ext cx="5194311" cy="3879999"/>
          </a:xfrm>
          <a:prstGeom prst="rect">
            <a:avLst/>
          </a:prstGeom>
        </p:spPr>
      </p:pic>
      <p:pic>
        <p:nvPicPr>
          <p:cNvPr id="9" name="Picture 8">
            <a:extLst>
              <a:ext uri="{FF2B5EF4-FFF2-40B4-BE49-F238E27FC236}">
                <a16:creationId xmlns:a16="http://schemas.microsoft.com/office/drawing/2014/main" id="{C43DB963-36A4-1873-486D-A976F3E1B04A}"/>
              </a:ext>
            </a:extLst>
          </p:cNvPr>
          <p:cNvPicPr>
            <a:picLocks noChangeAspect="1"/>
          </p:cNvPicPr>
          <p:nvPr/>
        </p:nvPicPr>
        <p:blipFill>
          <a:blip r:embed="rId5"/>
          <a:stretch>
            <a:fillRect/>
          </a:stretch>
        </p:blipFill>
        <p:spPr>
          <a:xfrm>
            <a:off x="6721337" y="5388434"/>
            <a:ext cx="5194311" cy="3606326"/>
          </a:xfrm>
          <a:prstGeom prst="rect">
            <a:avLst/>
          </a:prstGeom>
        </p:spPr>
      </p:pic>
      <p:sp>
        <p:nvSpPr>
          <p:cNvPr id="11" name="TextBox 10">
            <a:extLst>
              <a:ext uri="{FF2B5EF4-FFF2-40B4-BE49-F238E27FC236}">
                <a16:creationId xmlns:a16="http://schemas.microsoft.com/office/drawing/2014/main" id="{D5D77C14-52D8-F2C2-F99A-2ED913D141E4}"/>
              </a:ext>
            </a:extLst>
          </p:cNvPr>
          <p:cNvSpPr txBox="1"/>
          <p:nvPr/>
        </p:nvSpPr>
        <p:spPr>
          <a:xfrm>
            <a:off x="386058" y="2266840"/>
            <a:ext cx="6026617" cy="5488682"/>
          </a:xfrm>
          <a:prstGeom prst="rect">
            <a:avLst/>
          </a:prstGeom>
          <a:noFill/>
        </p:spPr>
        <p:txBody>
          <a:bodyPr wrap="square" lIns="91440" tIns="45720" rIns="91440" bIns="45720" rtlCol="0" anchor="t">
            <a:spAutoFit/>
          </a:bodyPr>
          <a:lstStyle/>
          <a:p>
            <a:pPr algn="ctr"/>
            <a:endParaRPr lang="en-US" sz="800" dirty="0"/>
          </a:p>
          <a:p>
            <a:r>
              <a:rPr lang="en-US" sz="2000" b="1" dirty="0"/>
              <a:t>Revenues</a:t>
            </a:r>
          </a:p>
          <a:p>
            <a:endParaRPr lang="en-US" sz="2400" b="1" dirty="0"/>
          </a:p>
          <a:p>
            <a:pPr marL="342900" indent="-342900">
              <a:spcAft>
                <a:spcPts val="800"/>
              </a:spcAft>
              <a:buFont typeface="Arial" panose="020B0604020202020204" pitchFamily="34" charset="0"/>
              <a:buChar char="•"/>
            </a:pPr>
            <a:r>
              <a:rPr lang="en-US" dirty="0"/>
              <a:t>No Increase in Property Tax or Income Tax Rates</a:t>
            </a:r>
          </a:p>
          <a:p>
            <a:pPr marL="342900" indent="-342900">
              <a:spcAft>
                <a:spcPts val="800"/>
              </a:spcAft>
              <a:buFont typeface="Arial" panose="020B0604020202020204" pitchFamily="34" charset="0"/>
              <a:buChar char="•"/>
            </a:pPr>
            <a:r>
              <a:rPr lang="en-US" dirty="0"/>
              <a:t>$10.1 Million Total Growth </a:t>
            </a:r>
          </a:p>
          <a:p>
            <a:pPr marL="342900" indent="-342900">
              <a:spcAft>
                <a:spcPts val="800"/>
              </a:spcAft>
              <a:buFont typeface="Arial" panose="020B0604020202020204" pitchFamily="34" charset="0"/>
              <a:buChar char="•"/>
            </a:pPr>
            <a:r>
              <a:rPr lang="en-US" dirty="0"/>
              <a:t>Income Tax Revenue Increase $6.5 million</a:t>
            </a:r>
          </a:p>
          <a:p>
            <a:pPr marL="342900" indent="-342900">
              <a:spcAft>
                <a:spcPts val="800"/>
              </a:spcAft>
              <a:buFont typeface="Arial" panose="020B0604020202020204" pitchFamily="34" charset="0"/>
              <a:buChar char="•"/>
            </a:pPr>
            <a:r>
              <a:rPr lang="en-US" dirty="0"/>
              <a:t>Property Tax Revenue Increase $4.0 Million</a:t>
            </a:r>
          </a:p>
          <a:p>
            <a:endParaRPr lang="en-US" sz="1000" b="1" dirty="0"/>
          </a:p>
          <a:p>
            <a:r>
              <a:rPr lang="en-US" sz="2000" b="1" dirty="0"/>
              <a:t>Expenditures</a:t>
            </a:r>
          </a:p>
          <a:p>
            <a:endParaRPr lang="en-US" sz="2400" b="1" dirty="0"/>
          </a:p>
          <a:p>
            <a:pPr marL="342900" indent="-342900">
              <a:spcAft>
                <a:spcPts val="800"/>
              </a:spcAft>
              <a:buFont typeface="Arial" panose="020B0604020202020204" pitchFamily="34" charset="0"/>
              <a:buChar char="•"/>
            </a:pPr>
            <a:r>
              <a:rPr lang="en-US" dirty="0"/>
              <a:t>Funding for Obligated Debt Service</a:t>
            </a:r>
          </a:p>
          <a:p>
            <a:pPr marL="342900" indent="-342900">
              <a:spcAft>
                <a:spcPts val="800"/>
              </a:spcAft>
              <a:buFont typeface="Arial" panose="020B0604020202020204" pitchFamily="34" charset="0"/>
              <a:buChar char="•"/>
            </a:pPr>
            <a:r>
              <a:rPr lang="en-US" dirty="0"/>
              <a:t>$7.0 Million Increase in Board of Education Funding above Maintenance of Effort</a:t>
            </a:r>
          </a:p>
          <a:p>
            <a:pPr marL="342900" indent="-342900">
              <a:spcAft>
                <a:spcPts val="800"/>
              </a:spcAft>
              <a:buFont typeface="Arial" panose="020B0604020202020204" pitchFamily="34" charset="0"/>
              <a:buChar char="•"/>
            </a:pPr>
            <a:r>
              <a:rPr lang="en-US" dirty="0"/>
              <a:t>3% Cost of Living Increase for Employees</a:t>
            </a:r>
          </a:p>
          <a:p>
            <a:pPr marL="342900" indent="-342900">
              <a:buFont typeface="Arial" panose="020B0604020202020204" pitchFamily="34" charset="0"/>
              <a:buChar char="•"/>
            </a:pPr>
            <a:r>
              <a:rPr lang="en-US" dirty="0"/>
              <a:t>$2.0 Million Increase For Public Safety and Health Services</a:t>
            </a:r>
          </a:p>
          <a:p>
            <a:pPr marL="342900" indent="-342900">
              <a:spcAft>
                <a:spcPts val="800"/>
              </a:spcAft>
              <a:buFont typeface="Arial" panose="020B0604020202020204" pitchFamily="34" charset="0"/>
              <a:buChar char="•"/>
            </a:pPr>
            <a:endParaRPr lang="en-US" dirty="0"/>
          </a:p>
        </p:txBody>
      </p:sp>
    </p:spTree>
    <p:extLst>
      <p:ext uri="{BB962C8B-B14F-4D97-AF65-F5344CB8AC3E}">
        <p14:creationId xmlns:p14="http://schemas.microsoft.com/office/powerpoint/2010/main" val="2390739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0" y="787400"/>
            <a:ext cx="6237514" cy="1117600"/>
          </a:xfrm>
        </p:spPr>
        <p:txBody>
          <a:bodyPr>
            <a:normAutofit fontScale="90000"/>
          </a:bodyPr>
          <a:lstStyle/>
          <a:p>
            <a:r>
              <a:rPr lang="en-US"/>
              <a:t>Real Property Assessed Value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845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12</a:t>
            </a:fld>
            <a:endParaRPr lang="en-US"/>
          </a:p>
        </p:txBody>
      </p:sp>
      <p:sp>
        <p:nvSpPr>
          <p:cNvPr id="7" name="TextBox 6">
            <a:extLst>
              <a:ext uri="{FF2B5EF4-FFF2-40B4-BE49-F238E27FC236}">
                <a16:creationId xmlns:a16="http://schemas.microsoft.com/office/drawing/2014/main" id="{14CA5A4A-E67C-9ECF-279D-0844A2A62EDD}"/>
              </a:ext>
            </a:extLst>
          </p:cNvPr>
          <p:cNvSpPr txBox="1"/>
          <p:nvPr/>
        </p:nvSpPr>
        <p:spPr>
          <a:xfrm>
            <a:off x="181639" y="2269870"/>
            <a:ext cx="3487836" cy="5324535"/>
          </a:xfrm>
          <a:prstGeom prst="rect">
            <a:avLst/>
          </a:prstGeom>
          <a:noFill/>
        </p:spPr>
        <p:txBody>
          <a:bodyPr wrap="square" rtlCol="0">
            <a:spAutoFit/>
          </a:bodyPr>
          <a:lstStyle/>
          <a:p>
            <a:r>
              <a:rPr lang="en-US" sz="1600" b="1" dirty="0"/>
              <a:t>Assessment Valuation Notes:</a:t>
            </a:r>
          </a:p>
          <a:p>
            <a:endParaRPr lang="en-US" sz="1600" b="1" dirty="0"/>
          </a:p>
          <a:p>
            <a:pPr marL="342900" indent="-342900">
              <a:spcAft>
                <a:spcPts val="800"/>
              </a:spcAft>
              <a:buFont typeface="Arial" panose="020B0604020202020204" pitchFamily="34" charset="0"/>
              <a:buChar char="•"/>
            </a:pPr>
            <a:r>
              <a:rPr lang="en-US" sz="1600" dirty="0"/>
              <a:t>Assessments are conducted by the State Dept of Assessments &amp; Taxation, an “independent” valuator.  The County has no role in conducting the assessments.</a:t>
            </a:r>
          </a:p>
          <a:p>
            <a:pPr marL="342900" indent="-342900">
              <a:spcAft>
                <a:spcPts val="800"/>
              </a:spcAft>
              <a:buFont typeface="Arial" panose="020B0604020202020204" pitchFamily="34" charset="0"/>
              <a:buChar char="•"/>
            </a:pPr>
            <a:r>
              <a:rPr lang="en-US" sz="1600" dirty="0"/>
              <a:t>One-third of all properties are assessed each year, so any one property is only re-evaluated every three years.</a:t>
            </a:r>
          </a:p>
          <a:p>
            <a:pPr marL="342900" indent="-342900">
              <a:spcAft>
                <a:spcPts val="800"/>
              </a:spcAft>
              <a:buFont typeface="Arial" panose="020B0604020202020204" pitchFamily="34" charset="0"/>
              <a:buChar char="•"/>
            </a:pPr>
            <a:r>
              <a:rPr lang="en-US" sz="1600" dirty="0"/>
              <a:t>Any increase in assessment is phased-in over a three-year period.  Further, if the real property is a principal residence, the annual increase is capped at 5% by the Homestead Tax Credit.</a:t>
            </a:r>
          </a:p>
          <a:p>
            <a:pPr>
              <a:spcAft>
                <a:spcPts val="800"/>
              </a:spcAft>
            </a:pPr>
            <a:endParaRPr lang="en-US" sz="1600" dirty="0"/>
          </a:p>
        </p:txBody>
      </p:sp>
      <p:pic>
        <p:nvPicPr>
          <p:cNvPr id="8" name="Picture 7">
            <a:extLst>
              <a:ext uri="{FF2B5EF4-FFF2-40B4-BE49-F238E27FC236}">
                <a16:creationId xmlns:a16="http://schemas.microsoft.com/office/drawing/2014/main" id="{3F89D752-5515-C143-5B71-F5F85BF07F0A}"/>
              </a:ext>
            </a:extLst>
          </p:cNvPr>
          <p:cNvPicPr>
            <a:picLocks noChangeAspect="1"/>
          </p:cNvPicPr>
          <p:nvPr/>
        </p:nvPicPr>
        <p:blipFill>
          <a:blip r:embed="rId4"/>
          <a:stretch>
            <a:fillRect/>
          </a:stretch>
        </p:blipFill>
        <p:spPr>
          <a:xfrm>
            <a:off x="3780144" y="2133600"/>
            <a:ext cx="8135504" cy="3875314"/>
          </a:xfrm>
          <a:prstGeom prst="rect">
            <a:avLst/>
          </a:prstGeom>
        </p:spPr>
      </p:pic>
      <p:pic>
        <p:nvPicPr>
          <p:cNvPr id="6" name="Picture 5">
            <a:extLst>
              <a:ext uri="{FF2B5EF4-FFF2-40B4-BE49-F238E27FC236}">
                <a16:creationId xmlns:a16="http://schemas.microsoft.com/office/drawing/2014/main" id="{51D830E0-7825-6EC8-76D9-2612AA0947DA}"/>
              </a:ext>
            </a:extLst>
          </p:cNvPr>
          <p:cNvPicPr>
            <a:picLocks noChangeAspect="1"/>
          </p:cNvPicPr>
          <p:nvPr/>
        </p:nvPicPr>
        <p:blipFill>
          <a:blip r:embed="rId5"/>
          <a:stretch>
            <a:fillRect/>
          </a:stretch>
        </p:blipFill>
        <p:spPr>
          <a:xfrm>
            <a:off x="5331862" y="6237514"/>
            <a:ext cx="4129637" cy="2681518"/>
          </a:xfrm>
          <a:prstGeom prst="rect">
            <a:avLst/>
          </a:prstGeom>
        </p:spPr>
      </p:pic>
    </p:spTree>
    <p:extLst>
      <p:ext uri="{BB962C8B-B14F-4D97-AF65-F5344CB8AC3E}">
        <p14:creationId xmlns:p14="http://schemas.microsoft.com/office/powerpoint/2010/main" val="1854384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571500"/>
            <a:ext cx="5257800" cy="1524000"/>
          </a:xfrm>
        </p:spPr>
        <p:txBody>
          <a:bodyPr>
            <a:normAutofit/>
          </a:bodyPr>
          <a:lstStyle/>
          <a:p>
            <a:r>
              <a:rPr lang="en-US" sz="3600"/>
              <a:t>General Obligation Debt</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3607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13</a:t>
            </a:fld>
            <a:endParaRPr lang="en-US"/>
          </a:p>
        </p:txBody>
      </p:sp>
      <p:pic>
        <p:nvPicPr>
          <p:cNvPr id="10" name="Picture 9">
            <a:extLst>
              <a:ext uri="{FF2B5EF4-FFF2-40B4-BE49-F238E27FC236}">
                <a16:creationId xmlns:a16="http://schemas.microsoft.com/office/drawing/2014/main" id="{CB201E7C-F0A8-B6B8-4F83-39E6227A04C9}"/>
              </a:ext>
            </a:extLst>
          </p:cNvPr>
          <p:cNvPicPr>
            <a:picLocks noChangeAspect="1"/>
          </p:cNvPicPr>
          <p:nvPr/>
        </p:nvPicPr>
        <p:blipFill>
          <a:blip r:embed="rId4"/>
          <a:stretch>
            <a:fillRect/>
          </a:stretch>
        </p:blipFill>
        <p:spPr>
          <a:xfrm>
            <a:off x="4184333" y="1801178"/>
            <a:ext cx="4524375" cy="3133725"/>
          </a:xfrm>
          <a:prstGeom prst="rect">
            <a:avLst/>
          </a:prstGeom>
        </p:spPr>
      </p:pic>
      <p:pic>
        <p:nvPicPr>
          <p:cNvPr id="5" name="Picture 4">
            <a:extLst>
              <a:ext uri="{FF2B5EF4-FFF2-40B4-BE49-F238E27FC236}">
                <a16:creationId xmlns:a16="http://schemas.microsoft.com/office/drawing/2014/main" id="{B0023873-1776-B6D4-3674-BF5D71732B19}"/>
              </a:ext>
            </a:extLst>
          </p:cNvPr>
          <p:cNvPicPr>
            <a:picLocks noChangeAspect="1"/>
          </p:cNvPicPr>
          <p:nvPr/>
        </p:nvPicPr>
        <p:blipFill>
          <a:blip r:embed="rId5"/>
          <a:stretch>
            <a:fillRect/>
          </a:stretch>
        </p:blipFill>
        <p:spPr>
          <a:xfrm>
            <a:off x="1974533" y="5100638"/>
            <a:ext cx="8943975" cy="3331845"/>
          </a:xfrm>
          <a:prstGeom prst="rect">
            <a:avLst/>
          </a:prstGeom>
        </p:spPr>
      </p:pic>
    </p:spTree>
    <p:extLst>
      <p:ext uri="{BB962C8B-B14F-4D97-AF65-F5344CB8AC3E}">
        <p14:creationId xmlns:p14="http://schemas.microsoft.com/office/powerpoint/2010/main" val="1938588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8112" y="603956"/>
            <a:ext cx="6565653" cy="1650999"/>
          </a:xfrm>
        </p:spPr>
        <p:txBody>
          <a:bodyPr/>
          <a:lstStyle/>
          <a:p>
            <a:r>
              <a:rPr lang="en-US"/>
              <a:t>Real Property Tax Rate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618619" y="711200"/>
            <a:ext cx="12845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14</a:t>
            </a:fld>
            <a:endParaRPr lang="en-US"/>
          </a:p>
        </p:txBody>
      </p:sp>
      <p:sp>
        <p:nvSpPr>
          <p:cNvPr id="6" name="TextBox 5">
            <a:extLst>
              <a:ext uri="{FF2B5EF4-FFF2-40B4-BE49-F238E27FC236}">
                <a16:creationId xmlns:a16="http://schemas.microsoft.com/office/drawing/2014/main" id="{D0AFD619-41AE-4B43-BE58-DBE7C9011645}"/>
              </a:ext>
            </a:extLst>
          </p:cNvPr>
          <p:cNvSpPr txBox="1"/>
          <p:nvPr/>
        </p:nvSpPr>
        <p:spPr>
          <a:xfrm>
            <a:off x="-5105400" y="2514601"/>
            <a:ext cx="2895600" cy="646331"/>
          </a:xfrm>
          <a:prstGeom prst="rect">
            <a:avLst/>
          </a:prstGeom>
          <a:noFill/>
        </p:spPr>
        <p:txBody>
          <a:bodyPr wrap="square" rtlCol="0">
            <a:spAutoFit/>
          </a:bodyPr>
          <a:lstStyle/>
          <a:p>
            <a:endParaRPr lang="en-US"/>
          </a:p>
          <a:p>
            <a:endParaRPr lang="en-US"/>
          </a:p>
        </p:txBody>
      </p:sp>
      <p:pic>
        <p:nvPicPr>
          <p:cNvPr id="10" name="Picture 9">
            <a:extLst>
              <a:ext uri="{FF2B5EF4-FFF2-40B4-BE49-F238E27FC236}">
                <a16:creationId xmlns:a16="http://schemas.microsoft.com/office/drawing/2014/main" id="{81487EB8-9CC5-48A1-A010-0A907BCEE811}"/>
              </a:ext>
            </a:extLst>
          </p:cNvPr>
          <p:cNvPicPr>
            <a:picLocks noChangeAspect="1"/>
          </p:cNvPicPr>
          <p:nvPr/>
        </p:nvPicPr>
        <p:blipFill>
          <a:blip r:embed="rId4"/>
          <a:stretch>
            <a:fillRect/>
          </a:stretch>
        </p:blipFill>
        <p:spPr>
          <a:xfrm>
            <a:off x="3086100" y="2611489"/>
            <a:ext cx="6019800" cy="3127516"/>
          </a:xfrm>
          <a:prstGeom prst="rect">
            <a:avLst/>
          </a:prstGeom>
        </p:spPr>
      </p:pic>
      <p:pic>
        <p:nvPicPr>
          <p:cNvPr id="5" name="Picture 4">
            <a:extLst>
              <a:ext uri="{FF2B5EF4-FFF2-40B4-BE49-F238E27FC236}">
                <a16:creationId xmlns:a16="http://schemas.microsoft.com/office/drawing/2014/main" id="{9C418F6D-298A-F570-0495-B877311B28F2}"/>
              </a:ext>
            </a:extLst>
          </p:cNvPr>
          <p:cNvPicPr>
            <a:picLocks noChangeAspect="1"/>
          </p:cNvPicPr>
          <p:nvPr/>
        </p:nvPicPr>
        <p:blipFill>
          <a:blip r:embed="rId5"/>
          <a:stretch>
            <a:fillRect/>
          </a:stretch>
        </p:blipFill>
        <p:spPr>
          <a:xfrm>
            <a:off x="666750" y="2282825"/>
            <a:ext cx="10858500" cy="5848350"/>
          </a:xfrm>
          <a:prstGeom prst="rect">
            <a:avLst/>
          </a:prstGeom>
        </p:spPr>
      </p:pic>
    </p:spTree>
    <p:extLst>
      <p:ext uri="{BB962C8B-B14F-4D97-AF65-F5344CB8AC3E}">
        <p14:creationId xmlns:p14="http://schemas.microsoft.com/office/powerpoint/2010/main" val="382214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35202"/>
            <a:ext cx="5829300" cy="3962401"/>
          </a:xfrm>
        </p:spPr>
        <p:txBody>
          <a:bodyPr/>
          <a:lstStyle/>
          <a:p>
            <a:endParaRPr lang="en-US"/>
          </a:p>
        </p:txBody>
      </p:sp>
      <p:sp>
        <p:nvSpPr>
          <p:cNvPr id="3" name="Subtitle 2"/>
          <p:cNvSpPr>
            <a:spLocks noGrp="1"/>
          </p:cNvSpPr>
          <p:nvPr>
            <p:ph type="subTitle" idx="1"/>
          </p:nvPr>
        </p:nvSpPr>
        <p:spPr>
          <a:xfrm>
            <a:off x="2819399" y="1981200"/>
            <a:ext cx="5676901" cy="1219200"/>
          </a:xfrm>
        </p:spPr>
        <p:txBody>
          <a:bodyPr>
            <a:normAutofit fontScale="92500"/>
          </a:bodyPr>
          <a:lstStyle/>
          <a:p>
            <a:r>
              <a:rPr lang="en-US" sz="4400">
                <a:solidFill>
                  <a:schemeClr val="bg1"/>
                </a:solidFill>
              </a:rPr>
              <a:t>How Do We Compare?</a:t>
            </a:r>
          </a:p>
        </p:txBody>
      </p:sp>
      <p:sp>
        <p:nvSpPr>
          <p:cNvPr id="5" name="Slide Number Placeholder 4"/>
          <p:cNvSpPr>
            <a:spLocks noGrp="1"/>
          </p:cNvSpPr>
          <p:nvPr>
            <p:ph type="sldNum" sz="quarter" idx="12"/>
          </p:nvPr>
        </p:nvSpPr>
        <p:spPr/>
        <p:txBody>
          <a:bodyPr/>
          <a:lstStyle/>
          <a:p>
            <a:fld id="{B0E8B226-6835-4B73-BE25-E2BA98F2C3C2}" type="slidenum">
              <a:rPr lang="en-US" smtClean="0"/>
              <a:t>15</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9900" y="5573351"/>
            <a:ext cx="2476500" cy="2987041"/>
          </a:xfrm>
          <a:prstGeom prst="rect">
            <a:avLst/>
          </a:prstGeom>
        </p:spPr>
      </p:pic>
    </p:spTree>
    <p:extLst>
      <p:ext uri="{BB962C8B-B14F-4D97-AF65-F5344CB8AC3E}">
        <p14:creationId xmlns:p14="http://schemas.microsoft.com/office/powerpoint/2010/main" val="2819426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571500"/>
            <a:ext cx="7724648" cy="1524000"/>
          </a:xfrm>
        </p:spPr>
        <p:txBody>
          <a:bodyPr>
            <a:normAutofit/>
          </a:bodyPr>
          <a:lstStyle/>
          <a:p>
            <a:r>
              <a:rPr lang="en-US" sz="3600"/>
              <a:t>Real Property Tax Rates - Statewide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3607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16</a:t>
            </a:fld>
            <a:endParaRPr lang="en-US"/>
          </a:p>
        </p:txBody>
      </p:sp>
      <p:pic>
        <p:nvPicPr>
          <p:cNvPr id="7" name="Picture 6">
            <a:extLst>
              <a:ext uri="{FF2B5EF4-FFF2-40B4-BE49-F238E27FC236}">
                <a16:creationId xmlns:a16="http://schemas.microsoft.com/office/drawing/2014/main" id="{B0179268-1467-1D8E-6AC5-099BEFD49A68}"/>
              </a:ext>
            </a:extLst>
          </p:cNvPr>
          <p:cNvPicPr>
            <a:picLocks noChangeAspect="1"/>
          </p:cNvPicPr>
          <p:nvPr/>
        </p:nvPicPr>
        <p:blipFill>
          <a:blip r:embed="rId4"/>
          <a:stretch>
            <a:fillRect/>
          </a:stretch>
        </p:blipFill>
        <p:spPr>
          <a:xfrm>
            <a:off x="1088202" y="2273300"/>
            <a:ext cx="10015596" cy="6535601"/>
          </a:xfrm>
          <a:prstGeom prst="rect">
            <a:avLst/>
          </a:prstGeom>
        </p:spPr>
      </p:pic>
    </p:spTree>
    <p:extLst>
      <p:ext uri="{BB962C8B-B14F-4D97-AF65-F5344CB8AC3E}">
        <p14:creationId xmlns:p14="http://schemas.microsoft.com/office/powerpoint/2010/main" val="1847776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7954" y="457200"/>
            <a:ext cx="5387046" cy="1524000"/>
          </a:xfrm>
        </p:spPr>
        <p:txBody>
          <a:bodyPr/>
          <a:lstStyle/>
          <a:p>
            <a:r>
              <a:rPr lang="en-US"/>
              <a:t>Per Capita Income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083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17</a:t>
            </a:fld>
            <a:endParaRPr lang="en-US"/>
          </a:p>
        </p:txBody>
      </p:sp>
      <p:sp>
        <p:nvSpPr>
          <p:cNvPr id="5" name="TextBox 4"/>
          <p:cNvSpPr txBox="1"/>
          <p:nvPr/>
        </p:nvSpPr>
        <p:spPr>
          <a:xfrm>
            <a:off x="1140031" y="2334162"/>
            <a:ext cx="2883623" cy="3477875"/>
          </a:xfrm>
          <a:prstGeom prst="rect">
            <a:avLst/>
          </a:prstGeom>
          <a:noFill/>
        </p:spPr>
        <p:txBody>
          <a:bodyPr wrap="square" rtlCol="0">
            <a:spAutoFit/>
          </a:bodyPr>
          <a:lstStyle/>
          <a:p>
            <a:pPr algn="ctr"/>
            <a:r>
              <a:rPr lang="en-US" sz="2000" b="1" baseline="30000"/>
              <a:t>5th</a:t>
            </a:r>
            <a:endParaRPr lang="en-US" sz="2000" b="1"/>
          </a:p>
          <a:p>
            <a:pPr algn="ctr"/>
            <a:r>
              <a:rPr lang="en-US" sz="2000" b="1"/>
              <a:t> Highest </a:t>
            </a:r>
          </a:p>
          <a:p>
            <a:pPr algn="ctr"/>
            <a:r>
              <a:rPr lang="en-US" sz="2000" b="1"/>
              <a:t>in the </a:t>
            </a:r>
          </a:p>
          <a:p>
            <a:pPr algn="ctr"/>
            <a:r>
              <a:rPr lang="en-US" sz="2000" b="1"/>
              <a:t>State</a:t>
            </a:r>
          </a:p>
          <a:p>
            <a:pPr algn="ctr"/>
            <a:r>
              <a:rPr lang="en-US" sz="2000" b="1"/>
              <a:t>(Dollars)</a:t>
            </a:r>
          </a:p>
          <a:p>
            <a:pPr algn="ctr"/>
            <a:endParaRPr lang="en-US" sz="2000" b="1"/>
          </a:p>
          <a:p>
            <a:pPr algn="ctr"/>
            <a:endParaRPr lang="en-US" sz="2000" b="1"/>
          </a:p>
          <a:p>
            <a:pPr algn="ctr"/>
            <a:r>
              <a:rPr lang="en-US" sz="2000" b="1"/>
              <a:t>4</a:t>
            </a:r>
            <a:r>
              <a:rPr lang="en-US" sz="2000" b="1" baseline="30000"/>
              <a:t>th</a:t>
            </a:r>
            <a:r>
              <a:rPr lang="en-US" sz="2000" b="1"/>
              <a:t> Highest</a:t>
            </a:r>
          </a:p>
          <a:p>
            <a:pPr algn="ctr"/>
            <a:r>
              <a:rPr lang="en-US" sz="2000" b="1"/>
              <a:t>in the</a:t>
            </a:r>
          </a:p>
          <a:p>
            <a:pPr algn="ctr"/>
            <a:r>
              <a:rPr lang="en-US" sz="2000" b="1"/>
              <a:t>State</a:t>
            </a:r>
          </a:p>
          <a:p>
            <a:pPr algn="ctr"/>
            <a:r>
              <a:rPr lang="en-US" sz="2000" b="1"/>
              <a:t>(5-yr growth)</a:t>
            </a:r>
          </a:p>
        </p:txBody>
      </p:sp>
      <p:pic>
        <p:nvPicPr>
          <p:cNvPr id="8" name="Picture 7">
            <a:extLst>
              <a:ext uri="{FF2B5EF4-FFF2-40B4-BE49-F238E27FC236}">
                <a16:creationId xmlns:a16="http://schemas.microsoft.com/office/drawing/2014/main" id="{579517D2-2B4C-9AC5-1E25-E9E925CB6729}"/>
              </a:ext>
            </a:extLst>
          </p:cNvPr>
          <p:cNvPicPr>
            <a:picLocks noChangeAspect="1"/>
          </p:cNvPicPr>
          <p:nvPr/>
        </p:nvPicPr>
        <p:blipFill>
          <a:blip r:embed="rId4"/>
          <a:stretch>
            <a:fillRect/>
          </a:stretch>
        </p:blipFill>
        <p:spPr>
          <a:xfrm>
            <a:off x="4114799" y="1895474"/>
            <a:ext cx="5112327" cy="6906557"/>
          </a:xfrm>
          <a:prstGeom prst="rect">
            <a:avLst/>
          </a:prstGeom>
        </p:spPr>
      </p:pic>
    </p:spTree>
    <p:extLst>
      <p:ext uri="{BB962C8B-B14F-4D97-AF65-F5344CB8AC3E}">
        <p14:creationId xmlns:p14="http://schemas.microsoft.com/office/powerpoint/2010/main" val="777121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609600"/>
            <a:ext cx="5029200" cy="1524000"/>
          </a:xfrm>
        </p:spPr>
        <p:txBody>
          <a:bodyPr>
            <a:normAutofit fontScale="90000"/>
          </a:bodyPr>
          <a:lstStyle/>
          <a:p>
            <a:r>
              <a:rPr lang="en-US"/>
              <a:t>Unemployment Rate  Eastern Shore Counties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08314" cy="1422400"/>
          </a:xfrm>
        </p:spPr>
      </p:pic>
      <p:sp>
        <p:nvSpPr>
          <p:cNvPr id="5" name="Slide Number Placeholder 4"/>
          <p:cNvSpPr>
            <a:spLocks noGrp="1"/>
          </p:cNvSpPr>
          <p:nvPr>
            <p:ph type="sldNum" sz="quarter" idx="12"/>
          </p:nvPr>
        </p:nvSpPr>
        <p:spPr/>
        <p:txBody>
          <a:bodyPr/>
          <a:lstStyle/>
          <a:p>
            <a:fld id="{B0E8B226-6835-4B73-BE25-E2BA98F2C3C2}" type="slidenum">
              <a:rPr lang="en-US" smtClean="0"/>
              <a:t>18</a:t>
            </a:fld>
            <a:endParaRPr lang="en-US"/>
          </a:p>
        </p:txBody>
      </p:sp>
      <p:sp>
        <p:nvSpPr>
          <p:cNvPr id="9" name="TextBox 8">
            <a:extLst>
              <a:ext uri="{FF2B5EF4-FFF2-40B4-BE49-F238E27FC236}">
                <a16:creationId xmlns:a16="http://schemas.microsoft.com/office/drawing/2014/main" id="{C05C7E4E-0956-4441-9366-68330F2BD0ED}"/>
              </a:ext>
            </a:extLst>
          </p:cNvPr>
          <p:cNvSpPr txBox="1"/>
          <p:nvPr/>
        </p:nvSpPr>
        <p:spPr>
          <a:xfrm>
            <a:off x="1487387" y="6422763"/>
            <a:ext cx="3919663" cy="246221"/>
          </a:xfrm>
          <a:prstGeom prst="rect">
            <a:avLst/>
          </a:prstGeom>
          <a:noFill/>
        </p:spPr>
        <p:txBody>
          <a:bodyPr wrap="none" rtlCol="0">
            <a:spAutoFit/>
          </a:bodyPr>
          <a:lstStyle/>
          <a:p>
            <a:r>
              <a:rPr lang="en-US" sz="1000"/>
              <a:t>Source: Maryland Department of Labor, Licensing and Regulation</a:t>
            </a:r>
          </a:p>
        </p:txBody>
      </p:sp>
      <p:sp>
        <p:nvSpPr>
          <p:cNvPr id="3" name="TextBox 2">
            <a:extLst>
              <a:ext uri="{FF2B5EF4-FFF2-40B4-BE49-F238E27FC236}">
                <a16:creationId xmlns:a16="http://schemas.microsoft.com/office/drawing/2014/main" id="{2C896020-F248-44B4-837F-15D4C78B3546}"/>
              </a:ext>
            </a:extLst>
          </p:cNvPr>
          <p:cNvSpPr txBox="1"/>
          <p:nvPr/>
        </p:nvSpPr>
        <p:spPr>
          <a:xfrm>
            <a:off x="1546760" y="6705600"/>
            <a:ext cx="9352887" cy="307777"/>
          </a:xfrm>
          <a:prstGeom prst="rect">
            <a:avLst/>
          </a:prstGeom>
          <a:noFill/>
        </p:spPr>
        <p:txBody>
          <a:bodyPr wrap="square" rtlCol="0">
            <a:spAutoFit/>
          </a:bodyPr>
          <a:lstStyle/>
          <a:p>
            <a:r>
              <a:rPr lang="en-US" sz="1400" b="1"/>
              <a:t>Queen Anne’s County has had lowest unemployment rate on the Eastern Shore for over 10 years.</a:t>
            </a:r>
          </a:p>
        </p:txBody>
      </p:sp>
      <p:pic>
        <p:nvPicPr>
          <p:cNvPr id="7" name="Picture 6">
            <a:extLst>
              <a:ext uri="{FF2B5EF4-FFF2-40B4-BE49-F238E27FC236}">
                <a16:creationId xmlns:a16="http://schemas.microsoft.com/office/drawing/2014/main" id="{8AA93276-B6C5-4132-037F-B5DDF6FC8CBE}"/>
              </a:ext>
            </a:extLst>
          </p:cNvPr>
          <p:cNvPicPr>
            <a:picLocks noChangeAspect="1"/>
          </p:cNvPicPr>
          <p:nvPr/>
        </p:nvPicPr>
        <p:blipFill>
          <a:blip r:embed="rId4"/>
          <a:stretch>
            <a:fillRect/>
          </a:stretch>
        </p:blipFill>
        <p:spPr>
          <a:xfrm>
            <a:off x="1478819" y="2438400"/>
            <a:ext cx="9481345" cy="3831771"/>
          </a:xfrm>
          <a:prstGeom prst="rect">
            <a:avLst/>
          </a:prstGeom>
        </p:spPr>
      </p:pic>
    </p:spTree>
    <p:extLst>
      <p:ext uri="{BB962C8B-B14F-4D97-AF65-F5344CB8AC3E}">
        <p14:creationId xmlns:p14="http://schemas.microsoft.com/office/powerpoint/2010/main" val="4377966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799" y="609600"/>
            <a:ext cx="7451767" cy="1524000"/>
          </a:xfrm>
        </p:spPr>
        <p:txBody>
          <a:bodyPr>
            <a:normAutofit/>
          </a:bodyPr>
          <a:lstStyle/>
          <a:p>
            <a:r>
              <a:rPr lang="en-US"/>
              <a:t>Dependency on State Funding</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08314" cy="1422400"/>
          </a:xfrm>
        </p:spPr>
      </p:pic>
      <p:sp>
        <p:nvSpPr>
          <p:cNvPr id="5" name="Slide Number Placeholder 4"/>
          <p:cNvSpPr>
            <a:spLocks noGrp="1"/>
          </p:cNvSpPr>
          <p:nvPr>
            <p:ph type="sldNum" sz="quarter" idx="12"/>
          </p:nvPr>
        </p:nvSpPr>
        <p:spPr/>
        <p:txBody>
          <a:bodyPr/>
          <a:lstStyle/>
          <a:p>
            <a:fld id="{B0E8B226-6835-4B73-BE25-E2BA98F2C3C2}" type="slidenum">
              <a:rPr lang="en-US" smtClean="0"/>
              <a:t>19</a:t>
            </a:fld>
            <a:endParaRPr lang="en-US"/>
          </a:p>
        </p:txBody>
      </p:sp>
      <p:sp>
        <p:nvSpPr>
          <p:cNvPr id="9" name="TextBox 8">
            <a:extLst>
              <a:ext uri="{FF2B5EF4-FFF2-40B4-BE49-F238E27FC236}">
                <a16:creationId xmlns:a16="http://schemas.microsoft.com/office/drawing/2014/main" id="{C05C7E4E-0956-4441-9366-68330F2BD0ED}"/>
              </a:ext>
            </a:extLst>
          </p:cNvPr>
          <p:cNvSpPr txBox="1"/>
          <p:nvPr/>
        </p:nvSpPr>
        <p:spPr>
          <a:xfrm>
            <a:off x="8188981" y="7920161"/>
            <a:ext cx="3056951" cy="400110"/>
          </a:xfrm>
          <a:prstGeom prst="rect">
            <a:avLst/>
          </a:prstGeom>
          <a:noFill/>
        </p:spPr>
        <p:txBody>
          <a:bodyPr wrap="square" rtlCol="0">
            <a:spAutoFit/>
          </a:bodyPr>
          <a:lstStyle/>
          <a:p>
            <a:r>
              <a:rPr lang="en-US" sz="1000"/>
              <a:t>Source: General Assembly of Maryland, Dept of Legislative Services</a:t>
            </a:r>
          </a:p>
        </p:txBody>
      </p:sp>
      <p:sp>
        <p:nvSpPr>
          <p:cNvPr id="3" name="TextBox 2">
            <a:extLst>
              <a:ext uri="{FF2B5EF4-FFF2-40B4-BE49-F238E27FC236}">
                <a16:creationId xmlns:a16="http://schemas.microsoft.com/office/drawing/2014/main" id="{2C896020-F248-44B4-837F-15D4C78B3546}"/>
              </a:ext>
            </a:extLst>
          </p:cNvPr>
          <p:cNvSpPr txBox="1"/>
          <p:nvPr/>
        </p:nvSpPr>
        <p:spPr>
          <a:xfrm>
            <a:off x="398269" y="2430483"/>
            <a:ext cx="7537477" cy="5047536"/>
          </a:xfrm>
          <a:prstGeom prst="rect">
            <a:avLst/>
          </a:prstGeom>
          <a:noFill/>
        </p:spPr>
        <p:txBody>
          <a:bodyPr wrap="square" rtlCol="0">
            <a:spAutoFit/>
          </a:bodyPr>
          <a:lstStyle/>
          <a:p>
            <a:r>
              <a:rPr lang="en-US" sz="1400" b="1" dirty="0"/>
              <a:t>This table shows percentage of each County’s General Fund Budget that is funded by the state</a:t>
            </a:r>
          </a:p>
          <a:p>
            <a:endParaRPr lang="en-US" sz="1400" b="1" dirty="0"/>
          </a:p>
          <a:p>
            <a:pPr marL="285750" indent="-285750">
              <a:buFont typeface="Arial" panose="020B0604020202020204" pitchFamily="34" charset="0"/>
              <a:buChar char="•"/>
            </a:pPr>
            <a:r>
              <a:rPr lang="en-US" sz="1400" dirty="0"/>
              <a:t>Shows exposure each County has to state budget cuts to health, transportation, and public safety grants and formulas.  Funds which can be cut (and have often been cut in the past):</a:t>
            </a:r>
          </a:p>
          <a:p>
            <a:pPr marL="742950" lvl="1" indent="-285750">
              <a:buFont typeface="Arial" panose="020B0604020202020204" pitchFamily="34" charset="0"/>
              <a:buChar char="•"/>
            </a:pPr>
            <a:r>
              <a:rPr lang="en-US" sz="1400" dirty="0"/>
              <a:t>Highway User Revenues</a:t>
            </a:r>
          </a:p>
          <a:p>
            <a:pPr marL="742950" lvl="1" indent="-285750">
              <a:buFont typeface="Arial" panose="020B0604020202020204" pitchFamily="34" charset="0"/>
              <a:buChar char="•"/>
            </a:pPr>
            <a:r>
              <a:rPr lang="en-US" sz="1400" dirty="0"/>
              <a:t>Local health formula</a:t>
            </a:r>
          </a:p>
          <a:p>
            <a:pPr marL="742950" lvl="1" indent="-285750">
              <a:buFont typeface="Arial" panose="020B0604020202020204" pitchFamily="34" charset="0"/>
              <a:buChar char="•"/>
            </a:pPr>
            <a:r>
              <a:rPr lang="en-US" sz="1400" dirty="0"/>
              <a:t>Elderly &amp; Disabled transportation grants</a:t>
            </a:r>
          </a:p>
          <a:p>
            <a:pPr marL="742950" lvl="1" indent="-285750">
              <a:buFont typeface="Arial" panose="020B0604020202020204" pitchFamily="34" charset="0"/>
              <a:buChar char="•"/>
            </a:pPr>
            <a:r>
              <a:rPr lang="en-US" sz="1400" dirty="0"/>
              <a:t>Police Aid</a:t>
            </a:r>
          </a:p>
          <a:p>
            <a:pPr marL="742950" lvl="1" indent="-285750">
              <a:buFont typeface="Arial" panose="020B0604020202020204" pitchFamily="34" charset="0"/>
              <a:buChar char="•"/>
            </a:pPr>
            <a:r>
              <a:rPr lang="en-US" sz="1400" dirty="0"/>
              <a:t>Fire &amp; Rescue Aid</a:t>
            </a:r>
          </a:p>
          <a:p>
            <a:pPr marL="742950" lvl="1" indent="-285750">
              <a:buFont typeface="Arial" panose="020B0604020202020204" pitchFamily="34" charset="0"/>
              <a:buChar char="•"/>
            </a:pPr>
            <a:r>
              <a:rPr lang="en-US" sz="1400" dirty="0"/>
              <a:t>Various capital grants for construction projects</a:t>
            </a:r>
          </a:p>
          <a:p>
            <a:pPr lvl="1"/>
            <a:endParaRPr lang="en-US" sz="1400" dirty="0"/>
          </a:p>
          <a:p>
            <a:pPr marL="285750" indent="-285750">
              <a:buFont typeface="Arial" panose="020B0604020202020204" pitchFamily="34" charset="0"/>
              <a:buChar char="•"/>
            </a:pPr>
            <a:r>
              <a:rPr lang="en-US" sz="1400" dirty="0"/>
              <a:t>The state can also increase expenses that it charges to counties, such as charges for operating:</a:t>
            </a:r>
          </a:p>
          <a:p>
            <a:pPr marL="742950" lvl="1" indent="-285750">
              <a:buFont typeface="Arial" panose="020B0604020202020204" pitchFamily="34" charset="0"/>
              <a:buChar char="•"/>
            </a:pPr>
            <a:r>
              <a:rPr lang="en-US" sz="1400" dirty="0"/>
              <a:t>Local health department</a:t>
            </a:r>
          </a:p>
          <a:p>
            <a:pPr marL="742950" lvl="1" indent="-285750">
              <a:buFont typeface="Arial" panose="020B0604020202020204" pitchFamily="34" charset="0"/>
              <a:buChar char="•"/>
            </a:pPr>
            <a:r>
              <a:rPr lang="en-US" sz="1400" dirty="0"/>
              <a:t>Local social services department</a:t>
            </a:r>
          </a:p>
          <a:p>
            <a:pPr marL="742950" lvl="1" indent="-285750">
              <a:buFont typeface="Arial" panose="020B0604020202020204" pitchFamily="34" charset="0"/>
              <a:buChar char="•"/>
            </a:pPr>
            <a:r>
              <a:rPr lang="en-US" sz="1400" dirty="0"/>
              <a:t>Court-related expenses</a:t>
            </a:r>
          </a:p>
          <a:p>
            <a:pPr marL="742950" lvl="1" indent="-285750">
              <a:buFont typeface="Arial" panose="020B0604020202020204" pitchFamily="34" charset="0"/>
              <a:buChar char="•"/>
            </a:pPr>
            <a:r>
              <a:rPr lang="en-US" sz="1400" dirty="0"/>
              <a:t>Cost of operating the local Dept of Assessments &amp; Taxation office</a:t>
            </a:r>
          </a:p>
          <a:p>
            <a:pPr marL="742950" lvl="1" indent="-285750">
              <a:buFont typeface="Arial" panose="020B0604020202020204" pitchFamily="34" charset="0"/>
              <a:buChar char="•"/>
            </a:pPr>
            <a:endParaRPr lang="en-US" sz="1400" dirty="0"/>
          </a:p>
          <a:p>
            <a:endParaRPr lang="en-US" sz="1400" dirty="0"/>
          </a:p>
          <a:p>
            <a:endParaRPr lang="en-US" sz="1400" dirty="0"/>
          </a:p>
          <a:p>
            <a:r>
              <a:rPr lang="en-US" sz="1400" dirty="0"/>
              <a:t>Note – this does NOT include funding for local boards of education, community colleges, or libraries.  Due to complicated formula-funding this makes comparisons difficult.</a:t>
            </a:r>
          </a:p>
        </p:txBody>
      </p:sp>
      <p:pic>
        <p:nvPicPr>
          <p:cNvPr id="6" name="Picture 5">
            <a:extLst>
              <a:ext uri="{FF2B5EF4-FFF2-40B4-BE49-F238E27FC236}">
                <a16:creationId xmlns:a16="http://schemas.microsoft.com/office/drawing/2014/main" id="{5719BCD9-A5BD-977E-0DC0-BFE418B93830}"/>
              </a:ext>
            </a:extLst>
          </p:cNvPr>
          <p:cNvPicPr>
            <a:picLocks noChangeAspect="1"/>
          </p:cNvPicPr>
          <p:nvPr/>
        </p:nvPicPr>
        <p:blipFill>
          <a:blip r:embed="rId4"/>
          <a:stretch>
            <a:fillRect/>
          </a:stretch>
        </p:blipFill>
        <p:spPr>
          <a:xfrm>
            <a:off x="8256380" y="2038473"/>
            <a:ext cx="2989552" cy="5844742"/>
          </a:xfrm>
          <a:prstGeom prst="rect">
            <a:avLst/>
          </a:prstGeom>
        </p:spPr>
      </p:pic>
    </p:spTree>
    <p:extLst>
      <p:ext uri="{BB962C8B-B14F-4D97-AF65-F5344CB8AC3E}">
        <p14:creationId xmlns:p14="http://schemas.microsoft.com/office/powerpoint/2010/main" val="263809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609600"/>
            <a:ext cx="5410200" cy="1524000"/>
          </a:xfrm>
        </p:spPr>
        <p:txBody>
          <a:bodyPr/>
          <a:lstStyle/>
          <a:p>
            <a:r>
              <a:rPr lang="en-US"/>
              <a:t>Topics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083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a:t>
            </a:fld>
            <a:endParaRPr lang="en-US"/>
          </a:p>
        </p:txBody>
      </p:sp>
      <p:sp>
        <p:nvSpPr>
          <p:cNvPr id="5" name="TextBox 4"/>
          <p:cNvSpPr txBox="1"/>
          <p:nvPr/>
        </p:nvSpPr>
        <p:spPr>
          <a:xfrm>
            <a:off x="2830286" y="3015345"/>
            <a:ext cx="6515100" cy="4524315"/>
          </a:xfrm>
          <a:prstGeom prst="rect">
            <a:avLst/>
          </a:prstGeom>
          <a:noFill/>
        </p:spPr>
        <p:txBody>
          <a:bodyPr wrap="square" rtlCol="0">
            <a:spAutoFit/>
          </a:bodyPr>
          <a:lstStyle/>
          <a:p>
            <a:r>
              <a:rPr lang="en-US" sz="3200" b="1"/>
              <a:t>Financial Stability</a:t>
            </a:r>
          </a:p>
          <a:p>
            <a:pPr marL="342900" indent="-342900">
              <a:buFont typeface="Arial" panose="020B0604020202020204" pitchFamily="34" charset="0"/>
              <a:buChar char="•"/>
            </a:pPr>
            <a:endParaRPr lang="en-US" sz="3200"/>
          </a:p>
          <a:p>
            <a:r>
              <a:rPr lang="en-US" sz="3200" b="1"/>
              <a:t>Prior Year Outcomes</a:t>
            </a:r>
          </a:p>
          <a:p>
            <a:endParaRPr lang="en-US" sz="3200" b="1"/>
          </a:p>
          <a:p>
            <a:r>
              <a:rPr lang="en-US" sz="3200" b="1"/>
              <a:t>Where Are We Today?</a:t>
            </a:r>
            <a:endParaRPr lang="en-US" sz="3200"/>
          </a:p>
          <a:p>
            <a:pPr marL="342900" indent="-342900">
              <a:buFont typeface="Arial" panose="020B0604020202020204" pitchFamily="34" charset="0"/>
              <a:buChar char="•"/>
            </a:pPr>
            <a:endParaRPr lang="en-US" sz="3200"/>
          </a:p>
          <a:p>
            <a:r>
              <a:rPr lang="en-US" sz="3200" b="1"/>
              <a:t>How Do We Compare?</a:t>
            </a:r>
          </a:p>
          <a:p>
            <a:pPr marL="342900" indent="-342900">
              <a:buFont typeface="Arial" panose="020B0604020202020204" pitchFamily="34" charset="0"/>
              <a:buChar char="•"/>
            </a:pPr>
            <a:endParaRPr lang="en-US" sz="3200"/>
          </a:p>
          <a:p>
            <a:r>
              <a:rPr lang="en-US" sz="3200" b="1"/>
              <a:t>Forecasts and Projections</a:t>
            </a:r>
          </a:p>
        </p:txBody>
      </p:sp>
    </p:spTree>
    <p:extLst>
      <p:ext uri="{BB962C8B-B14F-4D97-AF65-F5344CB8AC3E}">
        <p14:creationId xmlns:p14="http://schemas.microsoft.com/office/powerpoint/2010/main" val="4659300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35202"/>
            <a:ext cx="5829300" cy="3962401"/>
          </a:xfrm>
        </p:spPr>
        <p:txBody>
          <a:bodyPr/>
          <a:lstStyle/>
          <a:p>
            <a:endParaRPr lang="en-US"/>
          </a:p>
        </p:txBody>
      </p:sp>
      <p:sp>
        <p:nvSpPr>
          <p:cNvPr id="3" name="Subtitle 2"/>
          <p:cNvSpPr>
            <a:spLocks noGrp="1"/>
          </p:cNvSpPr>
          <p:nvPr>
            <p:ph type="subTitle" idx="1"/>
          </p:nvPr>
        </p:nvSpPr>
        <p:spPr>
          <a:xfrm>
            <a:off x="2819399" y="1981200"/>
            <a:ext cx="5676901" cy="1219200"/>
          </a:xfrm>
        </p:spPr>
        <p:txBody>
          <a:bodyPr>
            <a:normAutofit fontScale="92500"/>
          </a:bodyPr>
          <a:lstStyle/>
          <a:p>
            <a:r>
              <a:rPr lang="en-US" sz="4400">
                <a:solidFill>
                  <a:schemeClr val="bg1"/>
                </a:solidFill>
              </a:rPr>
              <a:t>Forecasts &amp; Projections</a:t>
            </a:r>
          </a:p>
        </p:txBody>
      </p:sp>
      <p:sp>
        <p:nvSpPr>
          <p:cNvPr id="5" name="Slide Number Placeholder 4"/>
          <p:cNvSpPr>
            <a:spLocks noGrp="1"/>
          </p:cNvSpPr>
          <p:nvPr>
            <p:ph type="sldNum" sz="quarter" idx="12"/>
          </p:nvPr>
        </p:nvSpPr>
        <p:spPr/>
        <p:txBody>
          <a:bodyPr/>
          <a:lstStyle/>
          <a:p>
            <a:fld id="{B0E8B226-6835-4B73-BE25-E2BA98F2C3C2}" type="slidenum">
              <a:rPr lang="en-US" smtClean="0"/>
              <a:t>20</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9900" y="5573351"/>
            <a:ext cx="2476500" cy="2987041"/>
          </a:xfrm>
          <a:prstGeom prst="rect">
            <a:avLst/>
          </a:prstGeom>
        </p:spPr>
      </p:pic>
    </p:spTree>
    <p:extLst>
      <p:ext uri="{BB962C8B-B14F-4D97-AF65-F5344CB8AC3E}">
        <p14:creationId xmlns:p14="http://schemas.microsoft.com/office/powerpoint/2010/main" val="3116831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501978"/>
            <a:ext cx="6678890" cy="1586844"/>
          </a:xfrm>
        </p:spPr>
        <p:txBody>
          <a:bodyPr vert="horz" lIns="91440" tIns="45720" rIns="91440" bIns="45720" anchor="ctr">
            <a:normAutofit/>
          </a:bodyPr>
          <a:lstStyle/>
          <a:p>
            <a:r>
              <a:rPr lang="en-US" sz="3600"/>
              <a:t>What Drives County’s Economy and Fiscal Conditions?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21</a:t>
            </a:fld>
            <a:endParaRPr lang="en-US"/>
          </a:p>
        </p:txBody>
      </p:sp>
      <p:sp>
        <p:nvSpPr>
          <p:cNvPr id="5" name="TextBox 4"/>
          <p:cNvSpPr txBox="1"/>
          <p:nvPr/>
        </p:nvSpPr>
        <p:spPr>
          <a:xfrm>
            <a:off x="4053404" y="2250529"/>
            <a:ext cx="6348047" cy="6391493"/>
          </a:xfrm>
          <a:prstGeom prst="rect">
            <a:avLst/>
          </a:prstGeom>
          <a:noFill/>
        </p:spPr>
        <p:txBody>
          <a:bodyPr wrap="square" lIns="91440" tIns="45720" rIns="91440" bIns="45720" rtlCol="0" anchor="t">
            <a:spAutoFit/>
          </a:bodyPr>
          <a:lstStyle/>
          <a:p>
            <a:r>
              <a:rPr lang="en-US" sz="2400" b="1"/>
              <a:t>Population Growth</a:t>
            </a:r>
          </a:p>
          <a:p>
            <a:endParaRPr lang="en-US" sz="1600" b="1"/>
          </a:p>
          <a:p>
            <a:pPr marL="342900" indent="-342900">
              <a:spcAft>
                <a:spcPts val="800"/>
              </a:spcAft>
              <a:buFont typeface="Arial" panose="020B0604020202020204" pitchFamily="34" charset="0"/>
              <a:buChar char="•"/>
            </a:pPr>
            <a:r>
              <a:rPr lang="en-US" sz="1600"/>
              <a:t>Who are we attracting?</a:t>
            </a:r>
          </a:p>
          <a:p>
            <a:pPr marL="342900" indent="-342900">
              <a:spcAft>
                <a:spcPts val="800"/>
              </a:spcAft>
              <a:buFont typeface="Arial" panose="020B0604020202020204" pitchFamily="34" charset="0"/>
              <a:buChar char="•"/>
            </a:pPr>
            <a:r>
              <a:rPr lang="en-US" sz="1600"/>
              <a:t>Workforce growth</a:t>
            </a:r>
          </a:p>
          <a:p>
            <a:pPr marL="342900" indent="-342900">
              <a:spcAft>
                <a:spcPts val="800"/>
              </a:spcAft>
              <a:buFont typeface="Arial" panose="020B0604020202020204" pitchFamily="34" charset="0"/>
              <a:buChar char="•"/>
            </a:pPr>
            <a:endParaRPr lang="en-US" sz="1600"/>
          </a:p>
          <a:p>
            <a:r>
              <a:rPr lang="en-US" sz="2400" b="1"/>
              <a:t>Economic Growth</a:t>
            </a:r>
          </a:p>
          <a:p>
            <a:endParaRPr lang="en-US" sz="1600" b="1"/>
          </a:p>
          <a:p>
            <a:pPr marL="342900" indent="-342900">
              <a:spcAft>
                <a:spcPts val="800"/>
              </a:spcAft>
              <a:buFont typeface="Arial" panose="020B0604020202020204" pitchFamily="34" charset="0"/>
              <a:buChar char="•"/>
            </a:pPr>
            <a:r>
              <a:rPr lang="en-US" sz="1600"/>
              <a:t>Job growth</a:t>
            </a:r>
          </a:p>
          <a:p>
            <a:pPr marL="342900" indent="-342900">
              <a:spcAft>
                <a:spcPts val="800"/>
              </a:spcAft>
              <a:buFont typeface="Arial" panose="020B0604020202020204" pitchFamily="34" charset="0"/>
              <a:buChar char="•"/>
            </a:pPr>
            <a:r>
              <a:rPr lang="en-US" sz="1600"/>
              <a:t>Types of jobs</a:t>
            </a:r>
          </a:p>
          <a:p>
            <a:pPr marL="342900" indent="-342900">
              <a:spcAft>
                <a:spcPts val="800"/>
              </a:spcAft>
              <a:buFont typeface="Arial" panose="020B0604020202020204" pitchFamily="34" charset="0"/>
              <a:buChar char="•"/>
            </a:pPr>
            <a:r>
              <a:rPr lang="en-US" sz="1600"/>
              <a:t>Procurement</a:t>
            </a:r>
          </a:p>
          <a:p>
            <a:pPr marL="342900" indent="-342900">
              <a:spcAft>
                <a:spcPts val="800"/>
              </a:spcAft>
              <a:buFont typeface="Arial" panose="020B0604020202020204" pitchFamily="34" charset="0"/>
              <a:buChar char="•"/>
            </a:pPr>
            <a:endParaRPr lang="en-US" sz="1600"/>
          </a:p>
          <a:p>
            <a:r>
              <a:rPr lang="en-US" sz="2400" b="1"/>
              <a:t>Real Estate</a:t>
            </a:r>
          </a:p>
          <a:p>
            <a:endParaRPr lang="en-US" sz="1600" b="1"/>
          </a:p>
          <a:p>
            <a:pPr marL="342900" indent="-342900">
              <a:spcAft>
                <a:spcPts val="800"/>
              </a:spcAft>
              <a:buFont typeface="Arial" panose="020B0604020202020204" pitchFamily="34" charset="0"/>
              <a:buChar char="•"/>
            </a:pPr>
            <a:r>
              <a:rPr lang="en-US" sz="1600"/>
              <a:t>Residential</a:t>
            </a:r>
          </a:p>
          <a:p>
            <a:pPr marL="342900" indent="-342900">
              <a:spcAft>
                <a:spcPts val="800"/>
              </a:spcAft>
              <a:buFont typeface="Arial" panose="020B0604020202020204" pitchFamily="34" charset="0"/>
              <a:buChar char="•"/>
            </a:pPr>
            <a:r>
              <a:rPr lang="en-US" sz="1600"/>
              <a:t>Non-Residential</a:t>
            </a:r>
          </a:p>
          <a:p>
            <a:pPr marL="342900" indent="-342900">
              <a:spcAft>
                <a:spcPts val="800"/>
              </a:spcAft>
              <a:buFont typeface="Arial" panose="020B0604020202020204" pitchFamily="34" charset="0"/>
              <a:buChar char="•"/>
            </a:pPr>
            <a:endParaRPr lang="en-US" sz="1600"/>
          </a:p>
          <a:p>
            <a:pPr>
              <a:spcAft>
                <a:spcPts val="800"/>
              </a:spcAft>
            </a:pPr>
            <a:r>
              <a:rPr lang="en-US" sz="2400" b="1"/>
              <a:t>Personal Income Forecast</a:t>
            </a:r>
            <a:endParaRPr lang="en-US" sz="2400"/>
          </a:p>
          <a:p>
            <a:endParaRPr lang="en-US" sz="2400" b="1"/>
          </a:p>
          <a:p>
            <a:pPr algn="ctr"/>
            <a:endParaRPr lang="en-US" sz="800"/>
          </a:p>
        </p:txBody>
      </p:sp>
    </p:spTree>
    <p:extLst>
      <p:ext uri="{BB962C8B-B14F-4D97-AF65-F5344CB8AC3E}">
        <p14:creationId xmlns:p14="http://schemas.microsoft.com/office/powerpoint/2010/main" val="36502269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501978"/>
            <a:ext cx="6678890" cy="1586844"/>
          </a:xfrm>
        </p:spPr>
        <p:txBody>
          <a:bodyPr vert="horz" lIns="91440" tIns="45720" rIns="91440" bIns="45720" anchor="ctr">
            <a:normAutofit/>
          </a:bodyPr>
          <a:lstStyle/>
          <a:p>
            <a:r>
              <a:rPr lang="en-US" sz="3600"/>
              <a:t>FY25 Estimates &amp; FY26 Forecast Assumptions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22</a:t>
            </a:fld>
            <a:endParaRPr lang="en-US"/>
          </a:p>
        </p:txBody>
      </p:sp>
      <p:sp>
        <p:nvSpPr>
          <p:cNvPr id="5" name="TextBox 4"/>
          <p:cNvSpPr txBox="1"/>
          <p:nvPr/>
        </p:nvSpPr>
        <p:spPr>
          <a:xfrm>
            <a:off x="2842121" y="2094508"/>
            <a:ext cx="6348047" cy="7017306"/>
          </a:xfrm>
          <a:prstGeom prst="rect">
            <a:avLst/>
          </a:prstGeom>
          <a:noFill/>
        </p:spPr>
        <p:txBody>
          <a:bodyPr wrap="square" lIns="91440" tIns="45720" rIns="91440" bIns="45720" rtlCol="0" anchor="t">
            <a:spAutoFit/>
          </a:bodyPr>
          <a:lstStyle/>
          <a:p>
            <a:r>
              <a:rPr lang="en-US" sz="2400" b="1"/>
              <a:t>FY25 Year-End Estimates</a:t>
            </a:r>
          </a:p>
          <a:p>
            <a:endParaRPr lang="en-US" sz="1600" b="1"/>
          </a:p>
          <a:p>
            <a:pPr marL="342900" indent="-342900">
              <a:spcAft>
                <a:spcPts val="800"/>
              </a:spcAft>
              <a:buFont typeface="Arial" panose="020B0604020202020204" pitchFamily="34" charset="0"/>
              <a:buChar char="•"/>
            </a:pPr>
            <a:r>
              <a:rPr lang="en-US" sz="1600"/>
              <a:t>2.1% Increase in Revenue compared to FY24 Actuals</a:t>
            </a:r>
          </a:p>
          <a:p>
            <a:pPr marL="342900" indent="-342900">
              <a:spcAft>
                <a:spcPts val="800"/>
              </a:spcAft>
              <a:buFont typeface="Arial" panose="020B0604020202020204" pitchFamily="34" charset="0"/>
              <a:buChar char="•"/>
            </a:pPr>
            <a:r>
              <a:rPr lang="en-US" sz="1600"/>
              <a:t>No Increase in Property Tax or Income Tax Rates</a:t>
            </a:r>
          </a:p>
          <a:p>
            <a:pPr marL="342900" indent="-342900">
              <a:spcAft>
                <a:spcPts val="800"/>
              </a:spcAft>
              <a:buFont typeface="Arial" panose="020B0604020202020204" pitchFamily="34" charset="0"/>
              <a:buChar char="•"/>
            </a:pPr>
            <a:r>
              <a:rPr lang="en-US" sz="1600"/>
              <a:t>9.0% Increase ($6.2 Million) in Board of Education Funding</a:t>
            </a:r>
          </a:p>
          <a:p>
            <a:pPr marL="342900" indent="-342900">
              <a:spcAft>
                <a:spcPts val="800"/>
              </a:spcAft>
              <a:buFont typeface="Arial" panose="020B0604020202020204" pitchFamily="34" charset="0"/>
              <a:buChar char="•"/>
            </a:pPr>
            <a:r>
              <a:rPr lang="en-US" sz="1600"/>
              <a:t>Revenue forecasted at 6.7% above FY25 adopted budget</a:t>
            </a:r>
          </a:p>
          <a:p>
            <a:endParaRPr lang="en-US" sz="2400" b="1"/>
          </a:p>
          <a:p>
            <a:r>
              <a:rPr lang="en-US" sz="2400" b="1"/>
              <a:t>FY26 Forecast Assumptions</a:t>
            </a:r>
            <a:endParaRPr lang="en-US"/>
          </a:p>
          <a:p>
            <a:endParaRPr lang="en-US" sz="1600" b="1"/>
          </a:p>
          <a:p>
            <a:pPr marL="342900" indent="-342900">
              <a:spcAft>
                <a:spcPts val="800"/>
              </a:spcAft>
              <a:buFont typeface="Arial" panose="020B0604020202020204" pitchFamily="34" charset="0"/>
              <a:buChar char="•"/>
            </a:pPr>
            <a:r>
              <a:rPr lang="en-US" sz="1600"/>
              <a:t>Funding for Obligated Debt Service, including future debt issuance projections</a:t>
            </a:r>
          </a:p>
          <a:p>
            <a:pPr marL="342900" indent="-342900">
              <a:spcAft>
                <a:spcPts val="800"/>
              </a:spcAft>
              <a:buFont typeface="Arial" panose="020B0604020202020204" pitchFamily="34" charset="0"/>
              <a:buChar char="•"/>
            </a:pPr>
            <a:r>
              <a:rPr lang="en-US" sz="1600"/>
              <a:t>$6.5 Million increase for Board of Education Funding </a:t>
            </a:r>
            <a:endParaRPr lang="en-US"/>
          </a:p>
          <a:p>
            <a:pPr marL="342900" indent="-342900">
              <a:spcAft>
                <a:spcPts val="800"/>
              </a:spcAft>
              <a:buFont typeface="Arial" panose="020B0604020202020204" pitchFamily="34" charset="0"/>
              <a:buChar char="•"/>
            </a:pPr>
            <a:r>
              <a:rPr lang="en-US" sz="1600"/>
              <a:t>5% Average COLA &amp; Pay For Performance for Employees </a:t>
            </a:r>
            <a:endParaRPr lang="en-US"/>
          </a:p>
          <a:p>
            <a:pPr marL="342900" indent="-342900">
              <a:spcAft>
                <a:spcPts val="800"/>
              </a:spcAft>
              <a:buFont typeface="Arial" panose="020B0604020202020204" pitchFamily="34" charset="0"/>
              <a:buChar char="•"/>
            </a:pPr>
            <a:r>
              <a:rPr lang="en-US" sz="1600"/>
              <a:t>9% Increase in Health Insurance Costs</a:t>
            </a:r>
          </a:p>
          <a:p>
            <a:pPr marL="342900" indent="-342900">
              <a:spcAft>
                <a:spcPts val="800"/>
              </a:spcAft>
              <a:buFont typeface="Arial" panose="020B0604020202020204" pitchFamily="34" charset="0"/>
              <a:buChar char="•"/>
            </a:pPr>
            <a:r>
              <a:rPr lang="en-US" sz="1600"/>
              <a:t>3% Increase in Operating Costs </a:t>
            </a:r>
          </a:p>
          <a:p>
            <a:pPr marL="342900" indent="-342900">
              <a:spcAft>
                <a:spcPts val="800"/>
              </a:spcAft>
              <a:buFont typeface="Arial" panose="020B0604020202020204" pitchFamily="34" charset="0"/>
              <a:buChar char="•"/>
            </a:pPr>
            <a:r>
              <a:rPr lang="en-US" sz="1600"/>
              <a:t>OPEB Contributions per 10-year plan</a:t>
            </a:r>
          </a:p>
          <a:p>
            <a:pPr marL="342900" indent="-342900">
              <a:spcAft>
                <a:spcPts val="800"/>
              </a:spcAft>
              <a:buFont typeface="Arial" panose="020B0604020202020204" pitchFamily="34" charset="0"/>
              <a:buChar char="•"/>
            </a:pPr>
            <a:r>
              <a:rPr lang="en-US" sz="1600"/>
              <a:t>Property Tax Revenue Increase 5% above FY25 est. actuals</a:t>
            </a:r>
          </a:p>
          <a:p>
            <a:pPr marL="342900" indent="-342900">
              <a:spcAft>
                <a:spcPts val="800"/>
              </a:spcAft>
              <a:buFont typeface="Arial" panose="020B0604020202020204" pitchFamily="34" charset="0"/>
              <a:buChar char="•"/>
            </a:pPr>
            <a:r>
              <a:rPr lang="en-US" sz="1600"/>
              <a:t>Income Tax Revenue Increase 5% above FY25 est. actuals</a:t>
            </a:r>
          </a:p>
          <a:p>
            <a:pPr lvl="0"/>
            <a:endParaRPr lang="en-US" sz="1600"/>
          </a:p>
          <a:p>
            <a:endParaRPr lang="en-US"/>
          </a:p>
          <a:p>
            <a:pPr algn="ctr"/>
            <a:endParaRPr lang="en-US" sz="800"/>
          </a:p>
        </p:txBody>
      </p:sp>
    </p:spTree>
    <p:extLst>
      <p:ext uri="{BB962C8B-B14F-4D97-AF65-F5344CB8AC3E}">
        <p14:creationId xmlns:p14="http://schemas.microsoft.com/office/powerpoint/2010/main" val="252239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7240" y="716280"/>
            <a:ext cx="6598920" cy="1569720"/>
          </a:xfrm>
        </p:spPr>
        <p:txBody>
          <a:bodyPr vert="horz" lIns="91440" tIns="45720" rIns="91440" bIns="45720" anchor="ctr">
            <a:normAutofit/>
          </a:bodyPr>
          <a:lstStyle/>
          <a:p>
            <a:r>
              <a:rPr lang="en-US"/>
              <a:t>FY25-30 Revenue Forecast</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23</a:t>
            </a:fld>
            <a:endParaRPr lang="en-US"/>
          </a:p>
        </p:txBody>
      </p:sp>
      <p:pic>
        <p:nvPicPr>
          <p:cNvPr id="6" name="Picture 5">
            <a:extLst>
              <a:ext uri="{FF2B5EF4-FFF2-40B4-BE49-F238E27FC236}">
                <a16:creationId xmlns:a16="http://schemas.microsoft.com/office/drawing/2014/main" id="{BDB16008-F593-D2F6-F29A-5EBBADD98BDC}"/>
              </a:ext>
            </a:extLst>
          </p:cNvPr>
          <p:cNvPicPr>
            <a:picLocks noChangeAspect="1"/>
          </p:cNvPicPr>
          <p:nvPr/>
        </p:nvPicPr>
        <p:blipFill>
          <a:blip r:embed="rId4"/>
          <a:stretch>
            <a:fillRect/>
          </a:stretch>
        </p:blipFill>
        <p:spPr>
          <a:xfrm>
            <a:off x="222885" y="2286000"/>
            <a:ext cx="11677674" cy="5397500"/>
          </a:xfrm>
          <a:prstGeom prst="rect">
            <a:avLst/>
          </a:prstGeom>
        </p:spPr>
      </p:pic>
    </p:spTree>
    <p:extLst>
      <p:ext uri="{BB962C8B-B14F-4D97-AF65-F5344CB8AC3E}">
        <p14:creationId xmlns:p14="http://schemas.microsoft.com/office/powerpoint/2010/main" val="1807347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0" y="685800"/>
            <a:ext cx="6773158" cy="1602556"/>
          </a:xfrm>
        </p:spPr>
        <p:txBody>
          <a:bodyPr vert="horz" lIns="91440" tIns="45720" rIns="91440" bIns="45720" anchor="ctr">
            <a:normAutofit/>
          </a:bodyPr>
          <a:lstStyle/>
          <a:p>
            <a:r>
              <a:rPr lang="en-US" sz="3600"/>
              <a:t>FY25-30 Expenditure Forecast</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685800"/>
            <a:ext cx="15131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24</a:t>
            </a:fld>
            <a:endParaRPr lang="en-US"/>
          </a:p>
        </p:txBody>
      </p:sp>
      <p:pic>
        <p:nvPicPr>
          <p:cNvPr id="5122" name="TextBox 1">
            <a:extLst>
              <a:ext uri="{FF2B5EF4-FFF2-40B4-BE49-F238E27FC236}">
                <a16:creationId xmlns:a16="http://schemas.microsoft.com/office/drawing/2014/main" id="{A66EB392-7E3A-4EE1-B437-E2EBD5ECE94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114300"/>
            <a:ext cx="190500"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D85B282D-F8A0-0117-6829-2D83C3096609}"/>
              </a:ext>
            </a:extLst>
          </p:cNvPr>
          <p:cNvPicPr>
            <a:picLocks noChangeAspect="1"/>
          </p:cNvPicPr>
          <p:nvPr/>
        </p:nvPicPr>
        <p:blipFill>
          <a:blip r:embed="rId5"/>
          <a:stretch>
            <a:fillRect/>
          </a:stretch>
        </p:blipFill>
        <p:spPr>
          <a:xfrm>
            <a:off x="328612" y="2228850"/>
            <a:ext cx="11509569" cy="5429250"/>
          </a:xfrm>
          <a:prstGeom prst="rect">
            <a:avLst/>
          </a:prstGeom>
        </p:spPr>
      </p:pic>
    </p:spTree>
    <p:extLst>
      <p:ext uri="{BB962C8B-B14F-4D97-AF65-F5344CB8AC3E}">
        <p14:creationId xmlns:p14="http://schemas.microsoft.com/office/powerpoint/2010/main" val="2722548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2556" y="843366"/>
            <a:ext cx="7440685" cy="1524000"/>
          </a:xfrm>
        </p:spPr>
        <p:txBody>
          <a:bodyPr vert="horz" lIns="91440" tIns="45720" rIns="91440" bIns="45720" anchor="ctr">
            <a:normAutofit/>
          </a:bodyPr>
          <a:lstStyle/>
          <a:p>
            <a:r>
              <a:rPr lang="en-US" sz="3600"/>
              <a:t>Potential Challenges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8967" y="675574"/>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25</a:t>
            </a:fld>
            <a:endParaRPr lang="en-US"/>
          </a:p>
        </p:txBody>
      </p:sp>
      <p:sp>
        <p:nvSpPr>
          <p:cNvPr id="5" name="TextBox 4"/>
          <p:cNvSpPr txBox="1"/>
          <p:nvPr/>
        </p:nvSpPr>
        <p:spPr>
          <a:xfrm>
            <a:off x="710519" y="2371542"/>
            <a:ext cx="10856047" cy="6914713"/>
          </a:xfrm>
          <a:prstGeom prst="rect">
            <a:avLst/>
          </a:prstGeom>
          <a:noFill/>
        </p:spPr>
        <p:txBody>
          <a:bodyPr wrap="square" lIns="91440" tIns="45720" rIns="91440" bIns="45720" rtlCol="0" anchor="t">
            <a:spAutoFit/>
          </a:bodyPr>
          <a:lstStyle/>
          <a:p>
            <a:r>
              <a:rPr lang="en-US" sz="2200" b="1" dirty="0"/>
              <a:t>Potential Structural Issues</a:t>
            </a:r>
          </a:p>
          <a:p>
            <a:endParaRPr lang="en-US" b="1" dirty="0"/>
          </a:p>
          <a:p>
            <a:pPr marL="342900" indent="-342900">
              <a:spcAft>
                <a:spcPts val="800"/>
              </a:spcAft>
              <a:buFont typeface="Arial" panose="020B0604020202020204" pitchFamily="34" charset="0"/>
              <a:buChar char="•"/>
            </a:pPr>
            <a:r>
              <a:rPr lang="en-US" sz="1600" dirty="0"/>
              <a:t>Funding Blueprint without considering an overhaul to current systems</a:t>
            </a:r>
          </a:p>
          <a:p>
            <a:pPr marL="342900" indent="-342900">
              <a:spcAft>
                <a:spcPts val="800"/>
              </a:spcAft>
              <a:buFont typeface="Arial" panose="020B0604020202020204" pitchFamily="34" charset="0"/>
              <a:buChar char="•"/>
            </a:pPr>
            <a:r>
              <a:rPr lang="en-US" sz="1600" dirty="0"/>
              <a:t>Funding major construction projects during period of high interest rates and relatively high inflation</a:t>
            </a:r>
          </a:p>
          <a:p>
            <a:pPr marL="342900" indent="-342900">
              <a:spcAft>
                <a:spcPts val="800"/>
              </a:spcAft>
              <a:buFont typeface="Arial" panose="020B0604020202020204" pitchFamily="34" charset="0"/>
              <a:buChar char="•"/>
            </a:pPr>
            <a:r>
              <a:rPr lang="en-US" sz="1600" dirty="0"/>
              <a:t>Funding increasing healthcare costs and state-mandated benefit costs</a:t>
            </a:r>
          </a:p>
          <a:p>
            <a:pPr>
              <a:spcAft>
                <a:spcPts val="800"/>
              </a:spcAft>
            </a:pPr>
            <a:endParaRPr lang="en-US" sz="1600" dirty="0"/>
          </a:p>
          <a:p>
            <a:pPr>
              <a:spcAft>
                <a:spcPts val="800"/>
              </a:spcAft>
            </a:pPr>
            <a:r>
              <a:rPr lang="en-US" sz="2200" b="1" dirty="0"/>
              <a:t>Potential Inter-Governmental Funding Issues</a:t>
            </a:r>
          </a:p>
          <a:p>
            <a:pPr marL="285750" indent="-285750">
              <a:spcAft>
                <a:spcPts val="800"/>
              </a:spcAft>
              <a:buFont typeface="Arial" panose="020B0604020202020204" pitchFamily="34" charset="0"/>
              <a:buChar char="•"/>
            </a:pPr>
            <a:r>
              <a:rPr lang="en-US" sz="1600" dirty="0"/>
              <a:t>How will state’s projected $2.7 Billion deficit affect the County?</a:t>
            </a:r>
          </a:p>
          <a:p>
            <a:pPr marL="742950" lvl="1" indent="-285750">
              <a:spcAft>
                <a:spcPts val="800"/>
              </a:spcAft>
              <a:buFont typeface="Arial" panose="020B0604020202020204" pitchFamily="34" charset="0"/>
              <a:buChar char="•"/>
            </a:pPr>
            <a:r>
              <a:rPr lang="en-US" sz="1600" dirty="0"/>
              <a:t>HUR? Police Aid? County funding for state agencies? State’s share of education funding?</a:t>
            </a:r>
          </a:p>
          <a:p>
            <a:pPr marL="285750" indent="-285750">
              <a:spcAft>
                <a:spcPts val="800"/>
              </a:spcAft>
              <a:buFont typeface="Arial" panose="020B0604020202020204" pitchFamily="34" charset="0"/>
              <a:buChar char="•"/>
            </a:pPr>
            <a:r>
              <a:rPr lang="en-US" sz="1600" dirty="0"/>
              <a:t>Federal funding from and to various departments and programs may be affected by the new administration’s decisions</a:t>
            </a:r>
          </a:p>
          <a:p>
            <a:pPr marL="742950" lvl="1" indent="-285750">
              <a:spcAft>
                <a:spcPts val="800"/>
              </a:spcAft>
              <a:buFont typeface="Arial" panose="020B0604020202020204" pitchFamily="34" charset="0"/>
              <a:buChar char="•"/>
            </a:pPr>
            <a:r>
              <a:rPr lang="en-US" sz="1600" dirty="0"/>
              <a:t>Transportation funds / Aging and social program funds / FEMA &amp; disaster preparation funds</a:t>
            </a:r>
          </a:p>
          <a:p>
            <a:pPr marL="742950" lvl="1" indent="-285750">
              <a:spcAft>
                <a:spcPts val="800"/>
              </a:spcAft>
              <a:buFont typeface="Arial" panose="020B0604020202020204" pitchFamily="34" charset="0"/>
              <a:buChar char="•"/>
            </a:pPr>
            <a:endParaRPr lang="en-US" sz="1600" b="1" dirty="0"/>
          </a:p>
          <a:p>
            <a:pPr>
              <a:spcAft>
                <a:spcPts val="800"/>
              </a:spcAft>
            </a:pPr>
            <a:r>
              <a:rPr lang="en-US" sz="2200" b="1" dirty="0"/>
              <a:t>Income Tax Revenues</a:t>
            </a:r>
          </a:p>
          <a:p>
            <a:pPr marL="342900" indent="-342900">
              <a:spcAft>
                <a:spcPts val="800"/>
              </a:spcAft>
              <a:buFont typeface="Arial" panose="020B0604020202020204" pitchFamily="34" charset="0"/>
              <a:buChar char="•"/>
            </a:pPr>
            <a:r>
              <a:rPr lang="en-US" sz="1600" dirty="0"/>
              <a:t>Queen Anne’s County is more dependent on income taxes generated from residents who are government employees than most other counties.</a:t>
            </a:r>
          </a:p>
          <a:p>
            <a:pPr marL="800100" lvl="1" indent="-342900">
              <a:spcAft>
                <a:spcPts val="800"/>
              </a:spcAft>
              <a:buFont typeface="Arial" panose="020B0604020202020204" pitchFamily="34" charset="0"/>
              <a:buChar char="•"/>
            </a:pPr>
            <a:r>
              <a:rPr lang="en-US" sz="1600" dirty="0"/>
              <a:t>How will state cuts affect state employee residents?</a:t>
            </a:r>
          </a:p>
          <a:p>
            <a:pPr marL="800100" lvl="1" indent="-342900">
              <a:spcAft>
                <a:spcPts val="800"/>
              </a:spcAft>
              <a:buFont typeface="Arial" panose="020B0604020202020204" pitchFamily="34" charset="0"/>
              <a:buChar char="•"/>
            </a:pPr>
            <a:r>
              <a:rPr lang="en-US" sz="1600" dirty="0"/>
              <a:t>What changes will the new federal administration bring to the status of the ~1,200 federal employes and x number of federal contractors who reside in the County?</a:t>
            </a:r>
          </a:p>
          <a:p>
            <a:endParaRPr lang="en-US" dirty="0"/>
          </a:p>
          <a:p>
            <a:pPr algn="ctr"/>
            <a:endParaRPr lang="en-US" sz="800" dirty="0"/>
          </a:p>
        </p:txBody>
      </p:sp>
    </p:spTree>
    <p:extLst>
      <p:ext uri="{BB962C8B-B14F-4D97-AF65-F5344CB8AC3E}">
        <p14:creationId xmlns:p14="http://schemas.microsoft.com/office/powerpoint/2010/main" val="27531007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2556" y="843366"/>
            <a:ext cx="7440685" cy="1524000"/>
          </a:xfrm>
        </p:spPr>
        <p:txBody>
          <a:bodyPr vert="horz" lIns="91440" tIns="45720" rIns="91440" bIns="45720" anchor="ctr">
            <a:normAutofit/>
          </a:bodyPr>
          <a:lstStyle/>
          <a:p>
            <a:r>
              <a:rPr lang="en-US" sz="3600" b="1"/>
              <a:t>Major Potential Projects on the Horizon (FY26 to FY2030)</a:t>
            </a:r>
            <a:endParaRPr lang="en-US" sz="3600"/>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8967" y="675574"/>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26</a:t>
            </a:fld>
            <a:endParaRPr lang="en-US"/>
          </a:p>
        </p:txBody>
      </p:sp>
      <p:sp>
        <p:nvSpPr>
          <p:cNvPr id="5" name="TextBox 4"/>
          <p:cNvSpPr txBox="1"/>
          <p:nvPr/>
        </p:nvSpPr>
        <p:spPr>
          <a:xfrm>
            <a:off x="710520" y="2371542"/>
            <a:ext cx="8575984" cy="5262979"/>
          </a:xfrm>
          <a:prstGeom prst="rect">
            <a:avLst/>
          </a:prstGeom>
          <a:noFill/>
        </p:spPr>
        <p:txBody>
          <a:bodyPr wrap="square" lIns="91440" tIns="45720" rIns="91440" bIns="45720" rtlCol="0" anchor="t">
            <a:spAutoFit/>
          </a:bodyPr>
          <a:lstStyle/>
          <a:p>
            <a:endParaRPr lang="en-US" sz="2200" b="1"/>
          </a:p>
          <a:p>
            <a:endParaRPr lang="en-US" b="1"/>
          </a:p>
          <a:p>
            <a:pPr marL="380990" indent="-380990">
              <a:lnSpc>
                <a:spcPct val="150000"/>
              </a:lnSpc>
              <a:buChar char="•"/>
            </a:pPr>
            <a:r>
              <a:rPr lang="en-US" sz="1800"/>
              <a:t>Regional Detention Center - $ 25,335,000</a:t>
            </a:r>
          </a:p>
          <a:p>
            <a:pPr marL="380990" indent="-380990">
              <a:lnSpc>
                <a:spcPct val="150000"/>
              </a:lnSpc>
              <a:buChar char="•"/>
            </a:pPr>
            <a:r>
              <a:rPr lang="en-US" sz="1800"/>
              <a:t>Recreation Center - $ 20,000,000</a:t>
            </a:r>
          </a:p>
          <a:p>
            <a:pPr marL="380990" indent="-380990">
              <a:lnSpc>
                <a:spcPct val="150000"/>
              </a:lnSpc>
              <a:buChar char="•"/>
            </a:pPr>
            <a:r>
              <a:rPr lang="en-US" sz="1800"/>
              <a:t>Historic Courthouse - $ 10,000,000</a:t>
            </a:r>
          </a:p>
          <a:p>
            <a:pPr marL="380990" indent="-380990">
              <a:lnSpc>
                <a:spcPct val="150000"/>
              </a:lnSpc>
              <a:buChar char="•"/>
            </a:pPr>
            <a:r>
              <a:rPr lang="en-US" sz="1800"/>
              <a:t>Animal Services Building - $ 6,250,000</a:t>
            </a:r>
          </a:p>
          <a:p>
            <a:pPr marL="380990" indent="-380990">
              <a:lnSpc>
                <a:spcPct val="150000"/>
              </a:lnSpc>
              <a:buChar char="•"/>
            </a:pPr>
            <a:r>
              <a:rPr lang="en-US" sz="1800"/>
              <a:t>Queen Anne’s Tech Center at Chesapeake College - $ 4,077,663</a:t>
            </a:r>
          </a:p>
          <a:p>
            <a:pPr marL="380990" indent="-380990">
              <a:lnSpc>
                <a:spcPct val="150000"/>
              </a:lnSpc>
              <a:buChar char="•"/>
            </a:pPr>
            <a:r>
              <a:rPr lang="en-US" sz="1800"/>
              <a:t>Playground Equipment - $ 5,615,111</a:t>
            </a:r>
          </a:p>
          <a:p>
            <a:pPr marL="380990" indent="-380990">
              <a:lnSpc>
                <a:spcPct val="150000"/>
              </a:lnSpc>
              <a:buChar char="•"/>
            </a:pPr>
            <a:r>
              <a:rPr lang="en-US" sz="1800"/>
              <a:t>Sheriff’s Office Building - $16,000,000</a:t>
            </a:r>
          </a:p>
          <a:p>
            <a:pPr marL="380990" indent="-380990">
              <a:lnSpc>
                <a:spcPct val="150000"/>
              </a:lnSpc>
              <a:buChar char="•"/>
            </a:pPr>
            <a:r>
              <a:rPr lang="en-US" sz="1800"/>
              <a:t>QACHS Addition Study/Design/Constr. - $ 4,140,000</a:t>
            </a:r>
          </a:p>
          <a:p>
            <a:pPr marL="380990" indent="-380990">
              <a:lnSpc>
                <a:spcPct val="150000"/>
              </a:lnSpc>
              <a:buChar char="•"/>
            </a:pPr>
            <a:r>
              <a:rPr lang="en-US" sz="1800"/>
              <a:t>KIHS Addition Study/Design/Constr. - $ 4,140,000</a:t>
            </a:r>
          </a:p>
          <a:p>
            <a:pPr marL="380990" indent="-380990">
              <a:lnSpc>
                <a:spcPct val="150000"/>
              </a:lnSpc>
              <a:buChar char="•"/>
            </a:pPr>
            <a:r>
              <a:rPr lang="en-US" sz="1800"/>
              <a:t>Trail Dev/Maintenance - $ 3,300,000</a:t>
            </a:r>
          </a:p>
          <a:p>
            <a:pPr marL="285750" indent="-285750">
              <a:buFont typeface="Arial" panose="020B0604020202020204" pitchFamily="34" charset="0"/>
              <a:buChar char="•"/>
            </a:pPr>
            <a:endParaRPr lang="en-US"/>
          </a:p>
          <a:p>
            <a:pPr algn="ctr"/>
            <a:endParaRPr lang="en-US" sz="800"/>
          </a:p>
        </p:txBody>
      </p:sp>
    </p:spTree>
    <p:extLst>
      <p:ext uri="{BB962C8B-B14F-4D97-AF65-F5344CB8AC3E}">
        <p14:creationId xmlns:p14="http://schemas.microsoft.com/office/powerpoint/2010/main" val="3590674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2556" y="843366"/>
            <a:ext cx="9607138" cy="1524000"/>
          </a:xfrm>
        </p:spPr>
        <p:txBody>
          <a:bodyPr vert="horz" lIns="91440" tIns="45720" rIns="91440" bIns="45720" anchor="ctr">
            <a:normAutofit/>
          </a:bodyPr>
          <a:lstStyle/>
          <a:p>
            <a:r>
              <a:rPr lang="en-US" sz="3600"/>
              <a:t>Stay Informed &amp; Participate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8967" y="675574"/>
            <a:ext cx="14369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27</a:t>
            </a:fld>
            <a:endParaRPr lang="en-US"/>
          </a:p>
        </p:txBody>
      </p:sp>
      <p:sp>
        <p:nvSpPr>
          <p:cNvPr id="5" name="TextBox 4"/>
          <p:cNvSpPr txBox="1"/>
          <p:nvPr/>
        </p:nvSpPr>
        <p:spPr>
          <a:xfrm>
            <a:off x="710520" y="2371542"/>
            <a:ext cx="8575984" cy="5593839"/>
          </a:xfrm>
          <a:prstGeom prst="rect">
            <a:avLst/>
          </a:prstGeom>
          <a:noFill/>
        </p:spPr>
        <p:txBody>
          <a:bodyPr wrap="square" lIns="91440" tIns="45720" rIns="91440" bIns="45720" rtlCol="0" anchor="t">
            <a:spAutoFit/>
          </a:bodyPr>
          <a:lstStyle/>
          <a:p>
            <a:pPr marL="380990" indent="-380990">
              <a:lnSpc>
                <a:spcPct val="150000"/>
              </a:lnSpc>
              <a:buChar char="•"/>
            </a:pPr>
            <a:r>
              <a:rPr lang="en-US" sz="1700"/>
              <a:t>We post all financial updates / reports / policies / presentations</a:t>
            </a:r>
          </a:p>
          <a:p>
            <a:pPr marL="838190" lvl="1" indent="-380990">
              <a:lnSpc>
                <a:spcPct val="150000"/>
              </a:lnSpc>
              <a:buChar char="•"/>
            </a:pPr>
            <a:r>
              <a:rPr lang="en-US" sz="1700">
                <a:hlinkClick r:id="rId4"/>
              </a:rPr>
              <a:t>https://qac.org/417/Budget-Finance</a:t>
            </a:r>
            <a:endParaRPr lang="en-US" sz="1700"/>
          </a:p>
          <a:p>
            <a:pPr marL="380990" indent="-380990">
              <a:lnSpc>
                <a:spcPct val="150000"/>
              </a:lnSpc>
              <a:buChar char="•"/>
            </a:pPr>
            <a:endParaRPr lang="en-US" sz="1700"/>
          </a:p>
          <a:p>
            <a:pPr marL="380990" indent="-380990">
              <a:lnSpc>
                <a:spcPct val="150000"/>
              </a:lnSpc>
              <a:buChar char="•"/>
            </a:pPr>
            <a:r>
              <a:rPr lang="en-US" sz="1700"/>
              <a:t>All budget work sessions recorded and associated working documents are posted</a:t>
            </a:r>
          </a:p>
          <a:p>
            <a:pPr marL="838190" lvl="1" indent="-380990">
              <a:lnSpc>
                <a:spcPct val="150000"/>
              </a:lnSpc>
              <a:buChar char="•"/>
            </a:pPr>
            <a:r>
              <a:rPr lang="en-US" sz="1700">
                <a:hlinkClick r:id="rId5"/>
              </a:rPr>
              <a:t>https://qac.org/587/Budget-Section</a:t>
            </a:r>
            <a:endParaRPr lang="en-US" sz="1700"/>
          </a:p>
          <a:p>
            <a:pPr marL="380990" indent="-380990">
              <a:lnSpc>
                <a:spcPct val="150000"/>
              </a:lnSpc>
              <a:buChar char="•"/>
            </a:pPr>
            <a:endParaRPr lang="en-US" sz="1700"/>
          </a:p>
          <a:p>
            <a:pPr marL="380990" indent="-380990">
              <a:lnSpc>
                <a:spcPct val="150000"/>
              </a:lnSpc>
              <a:buChar char="•"/>
            </a:pPr>
            <a:r>
              <a:rPr lang="en-US" sz="1700"/>
              <a:t>Annual Comprehensive Financial Reports (2008 to current)</a:t>
            </a:r>
          </a:p>
          <a:p>
            <a:pPr marL="838190" lvl="1" indent="-380990">
              <a:lnSpc>
                <a:spcPct val="150000"/>
              </a:lnSpc>
              <a:buChar char="•"/>
            </a:pPr>
            <a:r>
              <a:rPr lang="en-US" sz="1700">
                <a:hlinkClick r:id="rId6"/>
              </a:rPr>
              <a:t>https://qac.org/584/Accounting-Section</a:t>
            </a:r>
            <a:endParaRPr lang="en-US" sz="1700"/>
          </a:p>
          <a:p>
            <a:pPr marL="380990" indent="-380990">
              <a:lnSpc>
                <a:spcPct val="150000"/>
              </a:lnSpc>
              <a:buChar char="•"/>
            </a:pPr>
            <a:endParaRPr lang="en-US" sz="1700"/>
          </a:p>
          <a:p>
            <a:pPr marL="380990" indent="-380990">
              <a:lnSpc>
                <a:spcPct val="150000"/>
              </a:lnSpc>
              <a:buChar char="•"/>
            </a:pPr>
            <a:r>
              <a:rPr lang="en-US" sz="1700"/>
              <a:t>Attend our budget public information meetings</a:t>
            </a:r>
          </a:p>
          <a:p>
            <a:pPr marL="838190" lvl="1" indent="-380990">
              <a:lnSpc>
                <a:spcPct val="150000"/>
              </a:lnSpc>
              <a:buChar char="•"/>
            </a:pPr>
            <a:r>
              <a:rPr lang="en-US" sz="1700"/>
              <a:t>Monday, May 19 – Kent Island Library</a:t>
            </a:r>
          </a:p>
          <a:p>
            <a:pPr marL="838190" lvl="1" indent="-380990">
              <a:lnSpc>
                <a:spcPct val="150000"/>
              </a:lnSpc>
              <a:buChar char="•"/>
            </a:pPr>
            <a:r>
              <a:rPr lang="en-US" sz="1700"/>
              <a:t>Tuesday, May 20 – Liberty Building, 107 N Liberty St, Centreville</a:t>
            </a:r>
          </a:p>
          <a:p>
            <a:pPr marL="838190" lvl="1" indent="-380990">
              <a:lnSpc>
                <a:spcPct val="150000"/>
              </a:lnSpc>
              <a:buChar char="•"/>
            </a:pPr>
            <a:r>
              <a:rPr lang="en-US" sz="1700"/>
              <a:t>Wednesday, May 21 – Sudlersville Middle School</a:t>
            </a:r>
          </a:p>
          <a:p>
            <a:pPr marL="285750" indent="-285750">
              <a:buFont typeface="Arial" panose="020B0604020202020204" pitchFamily="34" charset="0"/>
              <a:buChar char="•"/>
            </a:pPr>
            <a:endParaRPr lang="en-US"/>
          </a:p>
          <a:p>
            <a:pPr algn="ctr"/>
            <a:endParaRPr lang="en-US" sz="800"/>
          </a:p>
        </p:txBody>
      </p:sp>
      <p:sp>
        <p:nvSpPr>
          <p:cNvPr id="6" name="TextBox 5">
            <a:extLst>
              <a:ext uri="{FF2B5EF4-FFF2-40B4-BE49-F238E27FC236}">
                <a16:creationId xmlns:a16="http://schemas.microsoft.com/office/drawing/2014/main" id="{D61F6DC3-9F92-6D59-EC1B-8F67106DCB63}"/>
              </a:ext>
            </a:extLst>
          </p:cNvPr>
          <p:cNvSpPr txBox="1"/>
          <p:nvPr/>
        </p:nvSpPr>
        <p:spPr>
          <a:xfrm>
            <a:off x="9041313" y="2367366"/>
            <a:ext cx="2925056" cy="3785652"/>
          </a:xfrm>
          <a:prstGeom prst="rect">
            <a:avLst/>
          </a:prstGeom>
          <a:noFill/>
        </p:spPr>
        <p:txBody>
          <a:bodyPr wrap="square" rtlCol="0">
            <a:spAutoFit/>
          </a:bodyPr>
          <a:lstStyle/>
          <a:p>
            <a:r>
              <a:rPr lang="en-US" sz="2000" b="1"/>
              <a:t>Contact Us:</a:t>
            </a:r>
          </a:p>
          <a:p>
            <a:endParaRPr lang="en-US" sz="2000" b="1"/>
          </a:p>
          <a:p>
            <a:r>
              <a:rPr lang="en-US" sz="2000"/>
              <a:t>Jeff Rank</a:t>
            </a:r>
          </a:p>
          <a:p>
            <a:r>
              <a:rPr lang="en-US" sz="2000"/>
              <a:t>Director of</a:t>
            </a:r>
          </a:p>
          <a:p>
            <a:r>
              <a:rPr lang="en-US" sz="2000"/>
              <a:t>Budget &amp; Finance</a:t>
            </a:r>
          </a:p>
          <a:p>
            <a:endParaRPr lang="en-US" sz="2000">
              <a:hlinkClick r:id="rId7"/>
            </a:endParaRPr>
          </a:p>
          <a:p>
            <a:r>
              <a:rPr lang="en-US" sz="2000">
                <a:hlinkClick r:id="rId7"/>
              </a:rPr>
              <a:t>jrank@qac.org</a:t>
            </a:r>
            <a:endParaRPr lang="en-US" sz="2000"/>
          </a:p>
          <a:p>
            <a:endParaRPr lang="en-US" sz="2000"/>
          </a:p>
          <a:p>
            <a:r>
              <a:rPr lang="en-US" sz="2000"/>
              <a:t>(410) 758-0414 x2081</a:t>
            </a:r>
          </a:p>
          <a:p>
            <a:endParaRPr lang="en-US" sz="2000"/>
          </a:p>
          <a:p>
            <a:endParaRPr lang="en-US" sz="2000"/>
          </a:p>
          <a:p>
            <a:endParaRPr lang="en-US" sz="2000"/>
          </a:p>
        </p:txBody>
      </p:sp>
      <p:sp>
        <p:nvSpPr>
          <p:cNvPr id="7" name="Rectangle 6">
            <a:extLst>
              <a:ext uri="{FF2B5EF4-FFF2-40B4-BE49-F238E27FC236}">
                <a16:creationId xmlns:a16="http://schemas.microsoft.com/office/drawing/2014/main" id="{4946C552-3DF9-4A82-B412-67FB62AC142B}"/>
              </a:ext>
            </a:extLst>
          </p:cNvPr>
          <p:cNvSpPr/>
          <p:nvPr/>
        </p:nvSpPr>
        <p:spPr>
          <a:xfrm>
            <a:off x="9041313" y="2367366"/>
            <a:ext cx="2715258" cy="294090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2226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35202"/>
            <a:ext cx="5829300" cy="3962401"/>
          </a:xfrm>
        </p:spPr>
        <p:txBody>
          <a:bodyPr/>
          <a:lstStyle/>
          <a:p>
            <a:endParaRPr lang="en-US"/>
          </a:p>
        </p:txBody>
      </p:sp>
      <p:sp>
        <p:nvSpPr>
          <p:cNvPr id="3" name="Subtitle 2"/>
          <p:cNvSpPr>
            <a:spLocks noGrp="1"/>
          </p:cNvSpPr>
          <p:nvPr>
            <p:ph type="subTitle" idx="1"/>
          </p:nvPr>
        </p:nvSpPr>
        <p:spPr>
          <a:xfrm>
            <a:off x="2819399" y="1981200"/>
            <a:ext cx="4940643" cy="1219200"/>
          </a:xfrm>
        </p:spPr>
        <p:txBody>
          <a:bodyPr>
            <a:normAutofit/>
          </a:bodyPr>
          <a:lstStyle/>
          <a:p>
            <a:r>
              <a:rPr lang="en-US" sz="4400">
                <a:solidFill>
                  <a:schemeClr val="bg1"/>
                </a:solidFill>
              </a:rPr>
              <a:t>Financial Stability</a:t>
            </a:r>
          </a:p>
        </p:txBody>
      </p:sp>
      <p:sp>
        <p:nvSpPr>
          <p:cNvPr id="5" name="Slide Number Placeholder 4"/>
          <p:cNvSpPr>
            <a:spLocks noGrp="1"/>
          </p:cNvSpPr>
          <p:nvPr>
            <p:ph type="sldNum" sz="quarter" idx="12"/>
          </p:nvPr>
        </p:nvSpPr>
        <p:spPr/>
        <p:txBody>
          <a:bodyPr/>
          <a:lstStyle/>
          <a:p>
            <a:fld id="{B0E8B226-6835-4B73-BE25-E2BA98F2C3C2}" type="slidenum">
              <a:rPr lang="en-US" smtClean="0"/>
              <a:t>3</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9900" y="5573351"/>
            <a:ext cx="2476500" cy="2987041"/>
          </a:xfrm>
          <a:prstGeom prst="rect">
            <a:avLst/>
          </a:prstGeom>
        </p:spPr>
      </p:pic>
    </p:spTree>
    <p:extLst>
      <p:ext uri="{BB962C8B-B14F-4D97-AF65-F5344CB8AC3E}">
        <p14:creationId xmlns:p14="http://schemas.microsoft.com/office/powerpoint/2010/main" val="204231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62400" y="584200"/>
            <a:ext cx="5562600" cy="1524000"/>
          </a:xfrm>
        </p:spPr>
        <p:txBody>
          <a:bodyPr/>
          <a:lstStyle/>
          <a:p>
            <a:r>
              <a:rPr lang="en-US"/>
              <a:t>Financial Management</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635000"/>
            <a:ext cx="1132114" cy="1422400"/>
          </a:xfrm>
        </p:spPr>
      </p:pic>
      <p:sp>
        <p:nvSpPr>
          <p:cNvPr id="3" name="Slide Number Placeholder 2"/>
          <p:cNvSpPr>
            <a:spLocks noGrp="1"/>
          </p:cNvSpPr>
          <p:nvPr>
            <p:ph type="sldNum" sz="quarter" idx="12"/>
          </p:nvPr>
        </p:nvSpPr>
        <p:spPr/>
        <p:txBody>
          <a:bodyPr/>
          <a:lstStyle/>
          <a:p>
            <a:pPr>
              <a:defRPr/>
            </a:pPr>
            <a:fld id="{B0E8B226-6835-4B73-BE25-E2BA98F2C3C2}" type="slidenum">
              <a:rPr lang="en-US">
                <a:latin typeface="Georgia"/>
              </a:rPr>
              <a:pPr>
                <a:defRPr/>
              </a:pPr>
              <a:t>4</a:t>
            </a:fld>
            <a:endParaRPr lang="en-US">
              <a:latin typeface="Georgia"/>
            </a:endParaRPr>
          </a:p>
        </p:txBody>
      </p:sp>
      <p:sp>
        <p:nvSpPr>
          <p:cNvPr id="10" name="TextBox 9">
            <a:extLst>
              <a:ext uri="{FF2B5EF4-FFF2-40B4-BE49-F238E27FC236}">
                <a16:creationId xmlns:a16="http://schemas.microsoft.com/office/drawing/2014/main" id="{6C86BDA3-DD45-43A4-953A-F8B8B8D80465}"/>
              </a:ext>
            </a:extLst>
          </p:cNvPr>
          <p:cNvSpPr txBox="1"/>
          <p:nvPr/>
        </p:nvSpPr>
        <p:spPr>
          <a:xfrm>
            <a:off x="3124200" y="2385200"/>
            <a:ext cx="5791200" cy="4596130"/>
          </a:xfrm>
          <a:prstGeom prst="rect">
            <a:avLst/>
          </a:prstGeom>
          <a:noFill/>
        </p:spPr>
        <p:txBody>
          <a:bodyPr wrap="square">
            <a:spAutoFit/>
          </a:bodyPr>
          <a:lstStyle/>
          <a:p>
            <a:r>
              <a:rPr lang="en-US" sz="2800" b="1"/>
              <a:t>Practices</a:t>
            </a:r>
          </a:p>
          <a:p>
            <a:endParaRPr lang="en-US" b="1"/>
          </a:p>
          <a:p>
            <a:pPr marL="342900" indent="-342900">
              <a:spcAft>
                <a:spcPts val="800"/>
              </a:spcAft>
              <a:buFont typeface="Arial" panose="020B0604020202020204" pitchFamily="34" charset="0"/>
              <a:buChar char="•"/>
            </a:pPr>
            <a:r>
              <a:rPr lang="en-US" sz="2000"/>
              <a:t>Quarterly Reporting of Financial Status to Board of Commissioners and/or the Spending Affordability Committee</a:t>
            </a:r>
          </a:p>
          <a:p>
            <a:pPr marL="342900" indent="-342900">
              <a:spcAft>
                <a:spcPts val="800"/>
              </a:spcAft>
              <a:buFont typeface="Arial" panose="020B0604020202020204" pitchFamily="34" charset="0"/>
              <a:buChar char="•"/>
            </a:pPr>
            <a:r>
              <a:rPr lang="en-US" sz="2000"/>
              <a:t>Regular Projections of Revenues &amp; Expenditures</a:t>
            </a:r>
          </a:p>
          <a:p>
            <a:pPr marL="342900" indent="-342900">
              <a:spcAft>
                <a:spcPts val="800"/>
              </a:spcAft>
              <a:buFont typeface="Arial" panose="020B0604020202020204" pitchFamily="34" charset="0"/>
              <a:buChar char="•"/>
            </a:pPr>
            <a:r>
              <a:rPr lang="en-US" sz="2000"/>
              <a:t>Regular Updating &amp; Reporting of Long-Range Operating Forecast</a:t>
            </a:r>
          </a:p>
          <a:p>
            <a:pPr marL="342900" indent="-342900">
              <a:spcAft>
                <a:spcPts val="800"/>
              </a:spcAft>
              <a:buFont typeface="Arial" panose="020B0604020202020204" pitchFamily="34" charset="0"/>
              <a:buChar char="•"/>
            </a:pPr>
            <a:r>
              <a:rPr lang="en-US" sz="2000"/>
              <a:t>Strict Compliance with GAAP, 24 Year GFOA Award for Financial Reporting Recipient</a:t>
            </a:r>
          </a:p>
          <a:p>
            <a:pPr marL="342900" indent="-342900">
              <a:spcAft>
                <a:spcPts val="800"/>
              </a:spcAft>
              <a:buFont typeface="Arial" panose="020B0604020202020204" pitchFamily="34" charset="0"/>
              <a:buChar char="•"/>
            </a:pPr>
            <a:r>
              <a:rPr lang="en-US" sz="2000"/>
              <a:t>Strong Multi-year Planning via Long Range Capital Improvement Program</a:t>
            </a:r>
          </a:p>
        </p:txBody>
      </p:sp>
    </p:spTree>
    <p:extLst>
      <p:ext uri="{BB962C8B-B14F-4D97-AF65-F5344CB8AC3E}">
        <p14:creationId xmlns:p14="http://schemas.microsoft.com/office/powerpoint/2010/main" val="297869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567836"/>
            <a:ext cx="5410200" cy="1524000"/>
          </a:xfrm>
        </p:spPr>
        <p:txBody>
          <a:bodyPr>
            <a:normAutofit/>
          </a:bodyPr>
          <a:lstStyle/>
          <a:p>
            <a:r>
              <a:rPr lang="en-US"/>
              <a:t>Rainy Day Fund</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20865" y="532467"/>
            <a:ext cx="12083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5</a:t>
            </a:fld>
            <a:endParaRPr lang="en-US"/>
          </a:p>
        </p:txBody>
      </p:sp>
      <p:sp>
        <p:nvSpPr>
          <p:cNvPr id="5" name="TextBox 4"/>
          <p:cNvSpPr txBox="1"/>
          <p:nvPr/>
        </p:nvSpPr>
        <p:spPr>
          <a:xfrm>
            <a:off x="2879480" y="1971719"/>
            <a:ext cx="6629400" cy="3016210"/>
          </a:xfrm>
          <a:prstGeom prst="rect">
            <a:avLst/>
          </a:prstGeom>
          <a:noFill/>
        </p:spPr>
        <p:txBody>
          <a:bodyPr wrap="square" rtlCol="0">
            <a:spAutoFit/>
          </a:bodyPr>
          <a:lstStyle/>
          <a:p>
            <a:r>
              <a:rPr lang="en-US" b="1" dirty="0"/>
              <a:t>Re - Established in 2013</a:t>
            </a:r>
          </a:p>
          <a:p>
            <a:endParaRPr lang="en-US" sz="1000" b="1" dirty="0"/>
          </a:p>
          <a:p>
            <a:pPr marL="342900" indent="-342900">
              <a:spcAft>
                <a:spcPts val="800"/>
              </a:spcAft>
              <a:buFont typeface="Arial" panose="020B0604020202020204" pitchFamily="34" charset="0"/>
              <a:buChar char="•"/>
            </a:pPr>
            <a:r>
              <a:rPr lang="en-US" sz="1600" dirty="0"/>
              <a:t>Contingencies of an Emergency Nature</a:t>
            </a:r>
          </a:p>
          <a:p>
            <a:pPr marL="342900" indent="-342900">
              <a:spcAft>
                <a:spcPts val="800"/>
              </a:spcAft>
              <a:buFont typeface="Arial" panose="020B0604020202020204" pitchFamily="34" charset="0"/>
              <a:buChar char="•"/>
            </a:pPr>
            <a:r>
              <a:rPr lang="en-US" sz="1600" dirty="0"/>
              <a:t>One-time expenses</a:t>
            </a:r>
          </a:p>
          <a:p>
            <a:pPr marL="342900" indent="-342900">
              <a:spcAft>
                <a:spcPts val="800"/>
              </a:spcAft>
              <a:buFont typeface="Arial" panose="020B0604020202020204" pitchFamily="34" charset="0"/>
              <a:buChar char="•"/>
            </a:pPr>
            <a:r>
              <a:rPr lang="en-US" sz="1600" dirty="0"/>
              <a:t>Requires Annual Reports on Fund Balance</a:t>
            </a:r>
          </a:p>
          <a:p>
            <a:pPr marL="342900" indent="-342900">
              <a:spcAft>
                <a:spcPts val="800"/>
              </a:spcAft>
              <a:buFont typeface="Arial" panose="020B0604020202020204" pitchFamily="34" charset="0"/>
              <a:buChar char="•"/>
            </a:pPr>
            <a:r>
              <a:rPr lang="en-US" sz="1600" dirty="0"/>
              <a:t>Surplus Revenues used to Maintain Minimum Balance</a:t>
            </a:r>
          </a:p>
          <a:p>
            <a:pPr marL="342900" indent="-342900">
              <a:spcAft>
                <a:spcPts val="800"/>
              </a:spcAft>
              <a:buFont typeface="Arial" panose="020B0604020202020204" pitchFamily="34" charset="0"/>
              <a:buChar char="•"/>
            </a:pPr>
            <a:r>
              <a:rPr lang="en-US" sz="1600" dirty="0"/>
              <a:t>Minimum Amount of the Fund is 8% of Budgeted General Fund Operating Revenues</a:t>
            </a:r>
          </a:p>
          <a:p>
            <a:pPr marL="342900" indent="-342900">
              <a:spcAft>
                <a:spcPts val="800"/>
              </a:spcAft>
              <a:buFont typeface="Arial" panose="020B0604020202020204" pitchFamily="34" charset="0"/>
              <a:buChar char="•"/>
            </a:pPr>
            <a:endParaRPr lang="en-US" sz="800" dirty="0"/>
          </a:p>
          <a:p>
            <a:endParaRPr lang="en-US" b="1" dirty="0"/>
          </a:p>
        </p:txBody>
      </p:sp>
      <p:sp>
        <p:nvSpPr>
          <p:cNvPr id="12" name="TextBox 11">
            <a:extLst>
              <a:ext uri="{FF2B5EF4-FFF2-40B4-BE49-F238E27FC236}">
                <a16:creationId xmlns:a16="http://schemas.microsoft.com/office/drawing/2014/main" id="{748A208A-24D0-4DE1-8D5A-857814C9CAB6}"/>
              </a:ext>
            </a:extLst>
          </p:cNvPr>
          <p:cNvSpPr txBox="1"/>
          <p:nvPr/>
        </p:nvSpPr>
        <p:spPr>
          <a:xfrm>
            <a:off x="2820866" y="4800601"/>
            <a:ext cx="6711461" cy="4924425"/>
          </a:xfrm>
          <a:prstGeom prst="rect">
            <a:avLst/>
          </a:prstGeom>
          <a:noFill/>
        </p:spPr>
        <p:txBody>
          <a:bodyPr wrap="square">
            <a:spAutoFit/>
          </a:bodyPr>
          <a:lstStyle/>
          <a:p>
            <a:r>
              <a:rPr lang="en-US" sz="4000" dirty="0">
                <a:solidFill>
                  <a:schemeClr val="tx2"/>
                </a:solidFill>
                <a:latin typeface="+mj-lt"/>
              </a:rPr>
              <a:t>Revenue Stabilization Fund</a:t>
            </a:r>
          </a:p>
          <a:p>
            <a:endParaRPr lang="en-US" sz="1200" dirty="0">
              <a:solidFill>
                <a:schemeClr val="tx2"/>
              </a:solidFill>
              <a:latin typeface="+mj-lt"/>
            </a:endParaRPr>
          </a:p>
          <a:p>
            <a:r>
              <a:rPr lang="en-US" b="1" dirty="0"/>
              <a:t>Established in 2016 by Resolution</a:t>
            </a:r>
          </a:p>
          <a:p>
            <a:pPr marL="342900" indent="-342900">
              <a:spcAft>
                <a:spcPts val="800"/>
              </a:spcAft>
              <a:buFont typeface="Arial" panose="020B0604020202020204" pitchFamily="34" charset="0"/>
              <a:buChar char="•"/>
            </a:pPr>
            <a:endParaRPr lang="en-US" sz="1600" dirty="0"/>
          </a:p>
          <a:p>
            <a:pPr marL="342900" indent="-342900">
              <a:spcAft>
                <a:spcPts val="800"/>
              </a:spcAft>
              <a:buFont typeface="Arial" panose="020B0604020202020204" pitchFamily="34" charset="0"/>
              <a:buChar char="•"/>
            </a:pPr>
            <a:r>
              <a:rPr lang="en-US" sz="1600" dirty="0"/>
              <a:t>Unanticipated Revenue Shortfalls</a:t>
            </a:r>
          </a:p>
          <a:p>
            <a:pPr marL="342900" indent="-342900">
              <a:spcAft>
                <a:spcPts val="800"/>
              </a:spcAft>
              <a:buFont typeface="Arial" panose="020B0604020202020204" pitchFamily="34" charset="0"/>
              <a:buChar char="•"/>
            </a:pPr>
            <a:r>
              <a:rPr lang="en-US" sz="1600" dirty="0"/>
              <a:t>One Time Expenses</a:t>
            </a:r>
          </a:p>
          <a:p>
            <a:pPr marL="342900" indent="-342900">
              <a:spcAft>
                <a:spcPts val="800"/>
              </a:spcAft>
              <a:buFont typeface="Arial" panose="020B0604020202020204" pitchFamily="34" charset="0"/>
              <a:buChar char="•"/>
            </a:pPr>
            <a:r>
              <a:rPr lang="en-US" sz="1600" dirty="0"/>
              <a:t>Funded by Transfer from General Fund not to Exceed $1 Million each Year</a:t>
            </a:r>
          </a:p>
          <a:p>
            <a:pPr marL="342900" indent="-342900">
              <a:spcAft>
                <a:spcPts val="800"/>
              </a:spcAft>
              <a:buFont typeface="Arial" panose="020B0604020202020204" pitchFamily="34" charset="0"/>
              <a:buChar char="•"/>
            </a:pPr>
            <a:r>
              <a:rPr lang="en-US" sz="1600" dirty="0"/>
              <a:t>Maximum amount not to exceed 5% of budgeted General Fund operating revenues</a:t>
            </a:r>
          </a:p>
          <a:p>
            <a:pPr marL="342900" indent="-342900">
              <a:spcAft>
                <a:spcPts val="800"/>
              </a:spcAft>
              <a:buFont typeface="Arial" panose="020B0604020202020204" pitchFamily="34" charset="0"/>
              <a:buChar char="•"/>
            </a:pPr>
            <a:r>
              <a:rPr lang="en-US" sz="1600" dirty="0"/>
              <a:t>Transfer made after Rainy Day Funding has been met</a:t>
            </a:r>
          </a:p>
          <a:p>
            <a:pPr marL="342900" indent="-342900">
              <a:buFont typeface="Arial" panose="020B0604020202020204" pitchFamily="34" charset="0"/>
              <a:buChar char="•"/>
            </a:pPr>
            <a:endParaRPr lang="en-US" dirty="0"/>
          </a:p>
          <a:p>
            <a:endParaRPr lang="en-US" b="1" dirty="0"/>
          </a:p>
          <a:p>
            <a:endParaRPr lang="en-US" sz="4000" dirty="0">
              <a:solidFill>
                <a:schemeClr val="tx2"/>
              </a:solidFill>
              <a:latin typeface="+mj-lt"/>
            </a:endParaRPr>
          </a:p>
        </p:txBody>
      </p:sp>
    </p:spTree>
    <p:extLst>
      <p:ext uri="{BB962C8B-B14F-4D97-AF65-F5344CB8AC3E}">
        <p14:creationId xmlns:p14="http://schemas.microsoft.com/office/powerpoint/2010/main" val="2177698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3720" y="704603"/>
            <a:ext cx="5257800" cy="1524000"/>
          </a:xfrm>
        </p:spPr>
        <p:txBody>
          <a:bodyPr/>
          <a:lstStyle/>
          <a:p>
            <a:r>
              <a:rPr lang="en-US"/>
              <a:t>Debt Policy</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76352" y="806203"/>
            <a:ext cx="1284514" cy="1422400"/>
          </a:xfrm>
        </p:spPr>
      </p:pic>
      <p:sp>
        <p:nvSpPr>
          <p:cNvPr id="5" name="Slide Number Placeholder 4"/>
          <p:cNvSpPr>
            <a:spLocks noGrp="1"/>
          </p:cNvSpPr>
          <p:nvPr>
            <p:ph type="sldNum" sz="quarter" idx="12"/>
          </p:nvPr>
        </p:nvSpPr>
        <p:spPr/>
        <p:txBody>
          <a:bodyPr/>
          <a:lstStyle/>
          <a:p>
            <a:fld id="{B0E8B226-6835-4B73-BE25-E2BA98F2C3C2}" type="slidenum">
              <a:rPr lang="en-US" smtClean="0"/>
              <a:t>6</a:t>
            </a:fld>
            <a:endParaRPr lang="en-US"/>
          </a:p>
        </p:txBody>
      </p:sp>
      <p:pic>
        <p:nvPicPr>
          <p:cNvPr id="8" name="Picture 7">
            <a:extLst>
              <a:ext uri="{FF2B5EF4-FFF2-40B4-BE49-F238E27FC236}">
                <a16:creationId xmlns:a16="http://schemas.microsoft.com/office/drawing/2014/main" id="{5FD84F42-5647-BE8C-8FE7-22C76237C1AE}"/>
              </a:ext>
            </a:extLst>
          </p:cNvPr>
          <p:cNvPicPr>
            <a:picLocks noChangeAspect="1"/>
          </p:cNvPicPr>
          <p:nvPr/>
        </p:nvPicPr>
        <p:blipFill>
          <a:blip r:embed="rId4"/>
          <a:stretch>
            <a:fillRect/>
          </a:stretch>
        </p:blipFill>
        <p:spPr>
          <a:xfrm>
            <a:off x="7572339" y="1444174"/>
            <a:ext cx="4343309" cy="3579089"/>
          </a:xfrm>
          <a:prstGeom prst="rect">
            <a:avLst/>
          </a:prstGeom>
        </p:spPr>
      </p:pic>
      <p:pic>
        <p:nvPicPr>
          <p:cNvPr id="10" name="Picture 9">
            <a:extLst>
              <a:ext uri="{FF2B5EF4-FFF2-40B4-BE49-F238E27FC236}">
                <a16:creationId xmlns:a16="http://schemas.microsoft.com/office/drawing/2014/main" id="{ECFD460C-8A18-955E-F66C-796337F409AD}"/>
              </a:ext>
            </a:extLst>
          </p:cNvPr>
          <p:cNvPicPr>
            <a:picLocks noChangeAspect="1"/>
          </p:cNvPicPr>
          <p:nvPr/>
        </p:nvPicPr>
        <p:blipFill>
          <a:blip r:embed="rId5"/>
          <a:stretch>
            <a:fillRect/>
          </a:stretch>
        </p:blipFill>
        <p:spPr>
          <a:xfrm>
            <a:off x="276351" y="5557652"/>
            <a:ext cx="4743851" cy="3332815"/>
          </a:xfrm>
          <a:prstGeom prst="rect">
            <a:avLst/>
          </a:prstGeom>
        </p:spPr>
      </p:pic>
      <p:pic>
        <p:nvPicPr>
          <p:cNvPr id="11" name="Picture 10">
            <a:extLst>
              <a:ext uri="{FF2B5EF4-FFF2-40B4-BE49-F238E27FC236}">
                <a16:creationId xmlns:a16="http://schemas.microsoft.com/office/drawing/2014/main" id="{01399BE2-3C07-BE48-DD00-ADB85660C492}"/>
              </a:ext>
            </a:extLst>
          </p:cNvPr>
          <p:cNvPicPr>
            <a:picLocks noChangeAspect="1"/>
          </p:cNvPicPr>
          <p:nvPr/>
        </p:nvPicPr>
        <p:blipFill>
          <a:blip r:embed="rId6"/>
          <a:stretch>
            <a:fillRect/>
          </a:stretch>
        </p:blipFill>
        <p:spPr>
          <a:xfrm>
            <a:off x="7540831" y="5490869"/>
            <a:ext cx="4374817" cy="3399597"/>
          </a:xfrm>
          <a:prstGeom prst="rect">
            <a:avLst/>
          </a:prstGeom>
        </p:spPr>
      </p:pic>
      <p:sp>
        <p:nvSpPr>
          <p:cNvPr id="12" name="TextBox 11">
            <a:extLst>
              <a:ext uri="{FF2B5EF4-FFF2-40B4-BE49-F238E27FC236}">
                <a16:creationId xmlns:a16="http://schemas.microsoft.com/office/drawing/2014/main" id="{7C956448-EACF-3A45-ED7E-F0A6901DA48D}"/>
              </a:ext>
            </a:extLst>
          </p:cNvPr>
          <p:cNvSpPr txBox="1"/>
          <p:nvPr/>
        </p:nvSpPr>
        <p:spPr>
          <a:xfrm>
            <a:off x="475421" y="2346772"/>
            <a:ext cx="2956708" cy="2687915"/>
          </a:xfrm>
          <a:prstGeom prst="rect">
            <a:avLst/>
          </a:prstGeom>
          <a:noFill/>
        </p:spPr>
        <p:txBody>
          <a:bodyPr wrap="square" rtlCol="0">
            <a:spAutoFit/>
          </a:bodyPr>
          <a:lstStyle/>
          <a:p>
            <a:r>
              <a:rPr lang="en-US" b="1"/>
              <a:t>Established in 2009, Updated in 2013</a:t>
            </a:r>
          </a:p>
          <a:p>
            <a:pPr marL="342900" indent="-342900">
              <a:spcAft>
                <a:spcPts val="800"/>
              </a:spcAft>
              <a:buFont typeface="Arial" panose="020B0604020202020204" pitchFamily="34" charset="0"/>
              <a:buChar char="•"/>
            </a:pPr>
            <a:r>
              <a:rPr lang="en-US"/>
              <a:t>Prepare 6 Year Capital Improvement Plan by Funding Source</a:t>
            </a:r>
          </a:p>
          <a:p>
            <a:pPr marL="342900" indent="-342900">
              <a:spcAft>
                <a:spcPts val="800"/>
              </a:spcAft>
              <a:buFont typeface="Arial" panose="020B0604020202020204" pitchFamily="34" charset="0"/>
              <a:buChar char="•"/>
            </a:pPr>
            <a:r>
              <a:rPr lang="en-US"/>
              <a:t>Budget can include Transfer from General Fund to General Capital Fund</a:t>
            </a:r>
          </a:p>
        </p:txBody>
      </p:sp>
      <p:sp>
        <p:nvSpPr>
          <p:cNvPr id="13" name="TextBox 12">
            <a:extLst>
              <a:ext uri="{FF2B5EF4-FFF2-40B4-BE49-F238E27FC236}">
                <a16:creationId xmlns:a16="http://schemas.microsoft.com/office/drawing/2014/main" id="{B2AD8B91-1E06-E27E-C065-18514DC3A2B2}"/>
              </a:ext>
            </a:extLst>
          </p:cNvPr>
          <p:cNvSpPr txBox="1"/>
          <p:nvPr/>
        </p:nvSpPr>
        <p:spPr>
          <a:xfrm>
            <a:off x="4295222" y="1837151"/>
            <a:ext cx="2956708" cy="3498394"/>
          </a:xfrm>
          <a:prstGeom prst="rect">
            <a:avLst/>
          </a:prstGeom>
          <a:noFill/>
        </p:spPr>
        <p:txBody>
          <a:bodyPr wrap="square" rtlCol="0">
            <a:spAutoFit/>
          </a:bodyPr>
          <a:lstStyle/>
          <a:p>
            <a:r>
              <a:rPr lang="en-US" sz="1600" b="1"/>
              <a:t>Before Issuance of Bonded Indebtedness, ensure Outstanding General Bonded Debt is:</a:t>
            </a:r>
          </a:p>
          <a:p>
            <a:endParaRPr lang="en-US" sz="1600" b="1"/>
          </a:p>
          <a:p>
            <a:pPr marL="342900" indent="-342900">
              <a:spcAft>
                <a:spcPts val="800"/>
              </a:spcAft>
              <a:buFont typeface="Arial" panose="020B0604020202020204" pitchFamily="34" charset="0"/>
              <a:buChar char="•"/>
            </a:pPr>
            <a:r>
              <a:rPr lang="en-US" sz="1600"/>
              <a:t>2.5% or Less than Total Taxable Assessable Base</a:t>
            </a:r>
          </a:p>
          <a:p>
            <a:pPr marL="342900" indent="-342900">
              <a:spcAft>
                <a:spcPts val="800"/>
              </a:spcAft>
              <a:buFont typeface="Arial" panose="020B0604020202020204" pitchFamily="34" charset="0"/>
              <a:buChar char="•"/>
            </a:pPr>
            <a:r>
              <a:rPr lang="en-US" sz="1600"/>
              <a:t>Per Capita Debt to Per Capita Income is less than 8%</a:t>
            </a:r>
          </a:p>
          <a:p>
            <a:pPr marL="342900" indent="-342900">
              <a:spcAft>
                <a:spcPts val="800"/>
              </a:spcAft>
              <a:buFont typeface="Arial" panose="020B0604020202020204" pitchFamily="34" charset="0"/>
              <a:buChar char="•"/>
            </a:pPr>
            <a:r>
              <a:rPr lang="en-US" sz="1600"/>
              <a:t>Less than 10% Debt Service to Total General Fund Expenditures</a:t>
            </a:r>
          </a:p>
        </p:txBody>
      </p:sp>
      <p:sp>
        <p:nvSpPr>
          <p:cNvPr id="14" name="TextBox 13">
            <a:extLst>
              <a:ext uri="{FF2B5EF4-FFF2-40B4-BE49-F238E27FC236}">
                <a16:creationId xmlns:a16="http://schemas.microsoft.com/office/drawing/2014/main" id="{43F82D2E-2DB3-DAF2-AA95-29BF0AF40485}"/>
              </a:ext>
            </a:extLst>
          </p:cNvPr>
          <p:cNvSpPr txBox="1"/>
          <p:nvPr/>
        </p:nvSpPr>
        <p:spPr>
          <a:xfrm>
            <a:off x="5172385" y="5557652"/>
            <a:ext cx="2216262" cy="3046988"/>
          </a:xfrm>
          <a:prstGeom prst="rect">
            <a:avLst/>
          </a:prstGeom>
          <a:noFill/>
        </p:spPr>
        <p:txBody>
          <a:bodyPr wrap="square" rtlCol="0">
            <a:spAutoFit/>
          </a:bodyPr>
          <a:lstStyle/>
          <a:p>
            <a:r>
              <a:rPr lang="en-US" sz="2000" b="1"/>
              <a:t>Current Bond Ratings:</a:t>
            </a:r>
          </a:p>
          <a:p>
            <a:endParaRPr lang="en-US" sz="2000" b="1"/>
          </a:p>
          <a:p>
            <a:pPr marL="342900" indent="-342900">
              <a:spcAft>
                <a:spcPts val="800"/>
              </a:spcAft>
              <a:buFont typeface="Arial" panose="020B0604020202020204" pitchFamily="34" charset="0"/>
              <a:buChar char="•"/>
            </a:pPr>
            <a:r>
              <a:rPr lang="en-US" sz="2000"/>
              <a:t>Fitch Ratings: </a:t>
            </a:r>
            <a:r>
              <a:rPr lang="en-US" sz="2000" b="1"/>
              <a:t>AAA</a:t>
            </a:r>
          </a:p>
          <a:p>
            <a:pPr marL="342900" indent="-342900">
              <a:spcAft>
                <a:spcPts val="800"/>
              </a:spcAft>
              <a:buFont typeface="Arial" panose="020B0604020202020204" pitchFamily="34" charset="0"/>
              <a:buChar char="•"/>
            </a:pPr>
            <a:r>
              <a:rPr lang="en-US" sz="2000"/>
              <a:t>S&amp;P Global Ratings: </a:t>
            </a:r>
            <a:r>
              <a:rPr lang="en-US" sz="2000" b="1"/>
              <a:t>AAA</a:t>
            </a:r>
          </a:p>
          <a:p>
            <a:pPr marL="342900" indent="-342900">
              <a:spcAft>
                <a:spcPts val="800"/>
              </a:spcAft>
              <a:buFont typeface="Arial" panose="020B0604020202020204" pitchFamily="34" charset="0"/>
              <a:buChar char="•"/>
            </a:pPr>
            <a:r>
              <a:rPr lang="en-US" sz="2000"/>
              <a:t>Moody’s: </a:t>
            </a:r>
            <a:r>
              <a:rPr lang="en-US" sz="2000" b="1"/>
              <a:t>Aa1</a:t>
            </a:r>
          </a:p>
          <a:p>
            <a:endParaRPr lang="en-US" sz="1200"/>
          </a:p>
        </p:txBody>
      </p:sp>
    </p:spTree>
    <p:extLst>
      <p:ext uri="{BB962C8B-B14F-4D97-AF65-F5344CB8AC3E}">
        <p14:creationId xmlns:p14="http://schemas.microsoft.com/office/powerpoint/2010/main" val="272462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2235202"/>
            <a:ext cx="5829300" cy="3962401"/>
          </a:xfrm>
        </p:spPr>
        <p:txBody>
          <a:bodyPr/>
          <a:lstStyle/>
          <a:p>
            <a:endParaRPr lang="en-US"/>
          </a:p>
        </p:txBody>
      </p:sp>
      <p:sp>
        <p:nvSpPr>
          <p:cNvPr id="3" name="Subtitle 2"/>
          <p:cNvSpPr>
            <a:spLocks noGrp="1"/>
          </p:cNvSpPr>
          <p:nvPr>
            <p:ph type="subTitle" idx="1"/>
          </p:nvPr>
        </p:nvSpPr>
        <p:spPr>
          <a:xfrm>
            <a:off x="2819399" y="1981200"/>
            <a:ext cx="5255822" cy="1219200"/>
          </a:xfrm>
        </p:spPr>
        <p:txBody>
          <a:bodyPr>
            <a:normAutofit fontScale="92500"/>
          </a:bodyPr>
          <a:lstStyle/>
          <a:p>
            <a:r>
              <a:rPr lang="en-US" sz="4400">
                <a:solidFill>
                  <a:schemeClr val="bg1"/>
                </a:solidFill>
              </a:rPr>
              <a:t>Prior Year Outcomes</a:t>
            </a:r>
          </a:p>
        </p:txBody>
      </p:sp>
      <p:sp>
        <p:nvSpPr>
          <p:cNvPr id="5" name="Slide Number Placeholder 4"/>
          <p:cNvSpPr>
            <a:spLocks noGrp="1"/>
          </p:cNvSpPr>
          <p:nvPr>
            <p:ph type="sldNum" sz="quarter" idx="12"/>
          </p:nvPr>
        </p:nvSpPr>
        <p:spPr/>
        <p:txBody>
          <a:bodyPr/>
          <a:lstStyle/>
          <a:p>
            <a:fld id="{B0E8B226-6835-4B73-BE25-E2BA98F2C3C2}" type="slidenum">
              <a:rPr lang="en-US" smtClean="0"/>
              <a:t>7</a:t>
            </a:fld>
            <a:endParaRPr lang="en-US"/>
          </a:p>
        </p:txBody>
      </p:sp>
      <p:pic>
        <p:nvPicPr>
          <p:cNvPr id="6"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09900" y="5573351"/>
            <a:ext cx="2476500" cy="2987041"/>
          </a:xfrm>
          <a:prstGeom prst="rect">
            <a:avLst/>
          </a:prstGeom>
        </p:spPr>
      </p:pic>
    </p:spTree>
    <p:extLst>
      <p:ext uri="{BB962C8B-B14F-4D97-AF65-F5344CB8AC3E}">
        <p14:creationId xmlns:p14="http://schemas.microsoft.com/office/powerpoint/2010/main" val="309141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533400"/>
            <a:ext cx="5334000" cy="1524000"/>
          </a:xfrm>
        </p:spPr>
        <p:txBody>
          <a:bodyPr/>
          <a:lstStyle/>
          <a:p>
            <a:r>
              <a:rPr lang="en-US"/>
              <a:t>General Fund Revenue</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30286" y="711200"/>
            <a:ext cx="1284514" cy="1422400"/>
          </a:xfrm>
        </p:spPr>
      </p:pic>
      <p:sp>
        <p:nvSpPr>
          <p:cNvPr id="5" name="Slide Number Placeholder 4"/>
          <p:cNvSpPr>
            <a:spLocks noGrp="1"/>
          </p:cNvSpPr>
          <p:nvPr>
            <p:ph type="sldNum" sz="quarter" idx="12"/>
          </p:nvPr>
        </p:nvSpPr>
        <p:spPr/>
        <p:txBody>
          <a:bodyPr/>
          <a:lstStyle/>
          <a:p>
            <a:fld id="{B0E8B226-6835-4B73-BE25-E2BA98F2C3C2}" type="slidenum">
              <a:rPr lang="en-US" smtClean="0"/>
              <a:t>8</a:t>
            </a:fld>
            <a:endParaRPr lang="en-US"/>
          </a:p>
        </p:txBody>
      </p:sp>
      <p:sp>
        <p:nvSpPr>
          <p:cNvPr id="3" name="TextBox 2"/>
          <p:cNvSpPr txBox="1"/>
          <p:nvPr/>
        </p:nvSpPr>
        <p:spPr>
          <a:xfrm>
            <a:off x="2263019" y="6640852"/>
            <a:ext cx="3086100" cy="1077218"/>
          </a:xfrm>
          <a:prstGeom prst="rect">
            <a:avLst/>
          </a:prstGeom>
          <a:noFill/>
        </p:spPr>
        <p:txBody>
          <a:bodyPr wrap="square" lIns="91440" tIns="45720" rIns="91440" bIns="45720" rtlCol="0" anchor="t">
            <a:spAutoFit/>
          </a:bodyPr>
          <a:lstStyle/>
          <a:p>
            <a:r>
              <a:rPr lang="en-US" sz="1600" b="1"/>
              <a:t>Property and Income Tax Revenue </a:t>
            </a:r>
            <a:r>
              <a:rPr lang="en-US" sz="1600"/>
              <a:t>made up 84% of the total General Fund revenues in FY24.</a:t>
            </a:r>
          </a:p>
        </p:txBody>
      </p:sp>
      <p:pic>
        <p:nvPicPr>
          <p:cNvPr id="6" name="Picture 5">
            <a:extLst>
              <a:ext uri="{FF2B5EF4-FFF2-40B4-BE49-F238E27FC236}">
                <a16:creationId xmlns:a16="http://schemas.microsoft.com/office/drawing/2014/main" id="{C90543AD-4F7E-ED99-9E97-DF173410E946}"/>
              </a:ext>
            </a:extLst>
          </p:cNvPr>
          <p:cNvPicPr>
            <a:picLocks noChangeAspect="1"/>
          </p:cNvPicPr>
          <p:nvPr/>
        </p:nvPicPr>
        <p:blipFill>
          <a:blip r:embed="rId4"/>
          <a:stretch>
            <a:fillRect/>
          </a:stretch>
        </p:blipFill>
        <p:spPr>
          <a:xfrm>
            <a:off x="2256896" y="2383719"/>
            <a:ext cx="7762875" cy="2457450"/>
          </a:xfrm>
          <a:prstGeom prst="rect">
            <a:avLst/>
          </a:prstGeom>
        </p:spPr>
      </p:pic>
      <p:pic>
        <p:nvPicPr>
          <p:cNvPr id="8" name="Picture 7">
            <a:extLst>
              <a:ext uri="{FF2B5EF4-FFF2-40B4-BE49-F238E27FC236}">
                <a16:creationId xmlns:a16="http://schemas.microsoft.com/office/drawing/2014/main" id="{49D4ED00-8D14-4900-E34E-FCC1B3BAFCD6}"/>
              </a:ext>
            </a:extLst>
          </p:cNvPr>
          <p:cNvPicPr>
            <a:picLocks noChangeAspect="1"/>
          </p:cNvPicPr>
          <p:nvPr/>
        </p:nvPicPr>
        <p:blipFill>
          <a:blip r:embed="rId5"/>
          <a:stretch>
            <a:fillRect/>
          </a:stretch>
        </p:blipFill>
        <p:spPr>
          <a:xfrm>
            <a:off x="5400320" y="5354991"/>
            <a:ext cx="4128913" cy="3641020"/>
          </a:xfrm>
          <a:prstGeom prst="rect">
            <a:avLst/>
          </a:prstGeom>
        </p:spPr>
      </p:pic>
    </p:spTree>
    <p:extLst>
      <p:ext uri="{BB962C8B-B14F-4D97-AF65-F5344CB8AC3E}">
        <p14:creationId xmlns:p14="http://schemas.microsoft.com/office/powerpoint/2010/main" val="2641205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3312" y="869244"/>
            <a:ext cx="6485466" cy="1425223"/>
          </a:xfrm>
        </p:spPr>
        <p:txBody>
          <a:bodyPr>
            <a:normAutofit/>
          </a:bodyPr>
          <a:lstStyle/>
          <a:p>
            <a:r>
              <a:rPr lang="en-US"/>
              <a:t>General Fund Expenditures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181175" y="866422"/>
            <a:ext cx="1360714" cy="1422400"/>
          </a:xfrm>
        </p:spPr>
      </p:pic>
      <p:sp>
        <p:nvSpPr>
          <p:cNvPr id="3" name="Slide Number Placeholder 2"/>
          <p:cNvSpPr>
            <a:spLocks noGrp="1"/>
          </p:cNvSpPr>
          <p:nvPr>
            <p:ph type="sldNum" sz="quarter" idx="12"/>
          </p:nvPr>
        </p:nvSpPr>
        <p:spPr/>
        <p:txBody>
          <a:bodyPr/>
          <a:lstStyle/>
          <a:p>
            <a:fld id="{B0E8B226-6835-4B73-BE25-E2BA98F2C3C2}" type="slidenum">
              <a:rPr lang="en-US" smtClean="0"/>
              <a:t>9</a:t>
            </a:fld>
            <a:endParaRPr lang="en-US"/>
          </a:p>
        </p:txBody>
      </p:sp>
      <p:pic>
        <p:nvPicPr>
          <p:cNvPr id="6" name="Picture 5">
            <a:extLst>
              <a:ext uri="{FF2B5EF4-FFF2-40B4-BE49-F238E27FC236}">
                <a16:creationId xmlns:a16="http://schemas.microsoft.com/office/drawing/2014/main" id="{EDF5F14A-CD15-6B6A-E30F-FD64C234CD09}"/>
              </a:ext>
            </a:extLst>
          </p:cNvPr>
          <p:cNvPicPr>
            <a:picLocks noChangeAspect="1"/>
          </p:cNvPicPr>
          <p:nvPr/>
        </p:nvPicPr>
        <p:blipFill>
          <a:blip r:embed="rId4"/>
          <a:stretch>
            <a:fillRect/>
          </a:stretch>
        </p:blipFill>
        <p:spPr>
          <a:xfrm>
            <a:off x="728133" y="2711803"/>
            <a:ext cx="10749844" cy="4792838"/>
          </a:xfrm>
          <a:prstGeom prst="rect">
            <a:avLst/>
          </a:prstGeom>
        </p:spPr>
      </p:pic>
      <p:sp>
        <p:nvSpPr>
          <p:cNvPr id="5" name="TextBox 4">
            <a:extLst>
              <a:ext uri="{FF2B5EF4-FFF2-40B4-BE49-F238E27FC236}">
                <a16:creationId xmlns:a16="http://schemas.microsoft.com/office/drawing/2014/main" id="{3B825594-31EA-DE7E-173B-60CD45748B0C}"/>
              </a:ext>
            </a:extLst>
          </p:cNvPr>
          <p:cNvSpPr txBox="1"/>
          <p:nvPr/>
        </p:nvSpPr>
        <p:spPr>
          <a:xfrm>
            <a:off x="1170489" y="7938022"/>
            <a:ext cx="10307488" cy="584775"/>
          </a:xfrm>
          <a:prstGeom prst="rect">
            <a:avLst/>
          </a:prstGeom>
          <a:noFill/>
        </p:spPr>
        <p:txBody>
          <a:bodyPr wrap="square" lIns="91440" tIns="45720" rIns="91440" bIns="45720" rtlCol="0" anchor="t">
            <a:spAutoFit/>
          </a:bodyPr>
          <a:lstStyle/>
          <a:p>
            <a:r>
              <a:rPr lang="en-US" sz="1600" b="1"/>
              <a:t>Education Expenditures</a:t>
            </a:r>
            <a:r>
              <a:rPr lang="en-US" sz="1600"/>
              <a:t> (Public Schools and Chesapeake College) made up 43% of total County expenditures in the FY25 budget.  </a:t>
            </a:r>
            <a:r>
              <a:rPr lang="en-US" sz="1600" i="1"/>
              <a:t>*Includes associated debt service.</a:t>
            </a:r>
          </a:p>
        </p:txBody>
      </p:sp>
    </p:spTree>
    <p:extLst>
      <p:ext uri="{BB962C8B-B14F-4D97-AF65-F5344CB8AC3E}">
        <p14:creationId xmlns:p14="http://schemas.microsoft.com/office/powerpoint/2010/main" val="22929304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120</TotalTime>
  <Words>1346</Words>
  <Application>Microsoft Office PowerPoint</Application>
  <PresentationFormat>Custom</PresentationFormat>
  <Paragraphs>277</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Georgia</vt:lpstr>
      <vt:lpstr>Trebuchet MS</vt:lpstr>
      <vt:lpstr>Wingdings 2</vt:lpstr>
      <vt:lpstr>Urban</vt:lpstr>
      <vt:lpstr>PowerPoint Presentation</vt:lpstr>
      <vt:lpstr>Topics</vt:lpstr>
      <vt:lpstr>PowerPoint Presentation</vt:lpstr>
      <vt:lpstr>Financial Management</vt:lpstr>
      <vt:lpstr>Rainy Day Fund</vt:lpstr>
      <vt:lpstr>Debt Policy</vt:lpstr>
      <vt:lpstr>PowerPoint Presentation</vt:lpstr>
      <vt:lpstr>General Fund Revenue</vt:lpstr>
      <vt:lpstr>General Fund Expenditures</vt:lpstr>
      <vt:lpstr>PowerPoint Presentation</vt:lpstr>
      <vt:lpstr>Where Do Revenues Come From? Where Do We Spend?</vt:lpstr>
      <vt:lpstr>Real Property Assessed Value</vt:lpstr>
      <vt:lpstr>General Obligation Debt</vt:lpstr>
      <vt:lpstr>Real Property Tax Rate</vt:lpstr>
      <vt:lpstr>PowerPoint Presentation</vt:lpstr>
      <vt:lpstr>Real Property Tax Rates - Statewide</vt:lpstr>
      <vt:lpstr>Per Capita Income</vt:lpstr>
      <vt:lpstr>Unemployment Rate  Eastern Shore Counties</vt:lpstr>
      <vt:lpstr>Dependency on State Funding</vt:lpstr>
      <vt:lpstr>PowerPoint Presentation</vt:lpstr>
      <vt:lpstr>What Drives County’s Economy and Fiscal Conditions?</vt:lpstr>
      <vt:lpstr>FY25 Estimates &amp; FY26 Forecast Assumptions</vt:lpstr>
      <vt:lpstr>FY25-30 Revenue Forecast</vt:lpstr>
      <vt:lpstr>FY25-30 Expenditure Forecast</vt:lpstr>
      <vt:lpstr>Potential Challenges</vt:lpstr>
      <vt:lpstr>Major Potential Projects on the Horizon (FY26 to FY2030)</vt:lpstr>
      <vt:lpstr>Stay Informed &amp; Participate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Queen Anne’s County</dc:title>
  <dc:creator>Shannon Fitzpatrick</dc:creator>
  <cp:lastModifiedBy>Jeffrey Rank</cp:lastModifiedBy>
  <cp:revision>3</cp:revision>
  <cp:lastPrinted>2025-01-07T16:11:23Z</cp:lastPrinted>
  <dcterms:created xsi:type="dcterms:W3CDTF">2017-05-08T19:10:36Z</dcterms:created>
  <dcterms:modified xsi:type="dcterms:W3CDTF">2025-01-08T21:38:46Z</dcterms:modified>
</cp:coreProperties>
</file>